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9"/>
  </p:notesMasterIdLst>
  <p:handoutMasterIdLst>
    <p:handoutMasterId r:id="rId20"/>
  </p:handoutMasterIdLst>
  <p:sldIdLst>
    <p:sldId id="256" r:id="rId2"/>
    <p:sldId id="257" r:id="rId3"/>
    <p:sldId id="258" r:id="rId4"/>
    <p:sldId id="260" r:id="rId5"/>
    <p:sldId id="268" r:id="rId6"/>
    <p:sldId id="259" r:id="rId7"/>
    <p:sldId id="263" r:id="rId8"/>
    <p:sldId id="266" r:id="rId9"/>
    <p:sldId id="261" r:id="rId10"/>
    <p:sldId id="265" r:id="rId11"/>
    <p:sldId id="267" r:id="rId12"/>
    <p:sldId id="264" r:id="rId13"/>
    <p:sldId id="269" r:id="rId14"/>
    <p:sldId id="274" r:id="rId15"/>
    <p:sldId id="273" r:id="rId16"/>
    <p:sldId id="271" r:id="rId17"/>
    <p:sldId id="272" r:id="rId18"/>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DM Sans" pitchFamily="2" charset="0"/>
      <p:regular r:id="rId25"/>
      <p:bold r:id="rId26"/>
      <p:italic r:id="rId27"/>
      <p:boldItalic r:id="rId28"/>
    </p:embeddedFont>
    <p:embeddedFont>
      <p:font typeface="DM Sans Bold" charset="0"/>
      <p:regular r:id="rId29"/>
    </p:embeddedFont>
    <p:embeddedFont>
      <p:font typeface="DM Sans Italics" panose="020B0604020202020204" charset="0"/>
      <p:regular r:id="rId30"/>
    </p:embeddedFont>
    <p:embeddedFont>
      <p:font typeface="Montserrat Classic Bold" panose="020B0604020202020204" charset="0"/>
      <p:regular r:id="rId31"/>
    </p:embeddedFont>
    <p:embeddedFont>
      <p:font typeface="Montserrat Light" panose="00000400000000000000" pitchFamily="2" charset="0"/>
      <p:regular r:id="rId32"/>
      <p:italic r:id="rId33"/>
    </p:embeddedFont>
    <p:embeddedFont>
      <p:font typeface="Oswald" panose="00000500000000000000" pitchFamily="2" charset="0"/>
      <p:regular r:id="rId34"/>
      <p:bold r:id="rId35"/>
    </p:embeddedFont>
    <p:embeddedFont>
      <p:font typeface="Oswald Bold" panose="00000800000000000000"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2" autoAdjust="0"/>
  </p:normalViewPr>
  <p:slideViewPr>
    <p:cSldViewPr>
      <p:cViewPr varScale="1">
        <p:scale>
          <a:sx n="50" d="100"/>
          <a:sy n="50" d="100"/>
        </p:scale>
        <p:origin x="54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04D1BA-9517-9927-E9D2-50E397259C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53E1E5-0907-638C-07E9-11A8A02B47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B9512D-F451-4D00-BAA4-8104F3999326}" type="datetimeFigureOut">
              <a:rPr lang="en-US" smtClean="0"/>
              <a:t>7/14/2023</a:t>
            </a:fld>
            <a:endParaRPr lang="en-US"/>
          </a:p>
        </p:txBody>
      </p:sp>
      <p:sp>
        <p:nvSpPr>
          <p:cNvPr id="4" name="Footer Placeholder 3">
            <a:extLst>
              <a:ext uri="{FF2B5EF4-FFF2-40B4-BE49-F238E27FC236}">
                <a16:creationId xmlns:a16="http://schemas.microsoft.com/office/drawing/2014/main" id="{4A17C6C5-17BE-8000-E345-516B9D4F6B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DA154C0-BC17-AAD5-8E7D-6808D6D9ED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3620E8-6087-4B96-BF17-78E78FCFF84E}" type="slidenum">
              <a:rPr lang="en-US" smtClean="0"/>
              <a:t>‹#›</a:t>
            </a:fld>
            <a:endParaRPr lang="en-US"/>
          </a:p>
        </p:txBody>
      </p:sp>
    </p:spTree>
    <p:extLst>
      <p:ext uri="{BB962C8B-B14F-4D97-AF65-F5344CB8AC3E}">
        <p14:creationId xmlns:p14="http://schemas.microsoft.com/office/powerpoint/2010/main" val="23614673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5BF16-AF5C-4665-92C0-3D8239421F4A}"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51949-376E-4047-9B9D-1BA5C31008C7}" type="slidenum">
              <a:rPr lang="en-US" smtClean="0"/>
              <a:t>‹#›</a:t>
            </a:fld>
            <a:endParaRPr lang="en-US"/>
          </a:p>
        </p:txBody>
      </p:sp>
    </p:spTree>
    <p:extLst>
      <p:ext uri="{BB962C8B-B14F-4D97-AF65-F5344CB8AC3E}">
        <p14:creationId xmlns:p14="http://schemas.microsoft.com/office/powerpoint/2010/main" val="175662436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51949-376E-4047-9B9D-1BA5C31008C7}" type="slidenum">
              <a:rPr lang="en-US" smtClean="0"/>
              <a:t>16</a:t>
            </a:fld>
            <a:endParaRPr lang="en-US"/>
          </a:p>
        </p:txBody>
      </p:sp>
      <p:sp>
        <p:nvSpPr>
          <p:cNvPr id="5" name="Footer Placeholder 4">
            <a:extLst>
              <a:ext uri="{FF2B5EF4-FFF2-40B4-BE49-F238E27FC236}">
                <a16:creationId xmlns:a16="http://schemas.microsoft.com/office/drawing/2014/main" id="{7D2F5DD7-C56E-F5D7-4A3C-2341C08D2D1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9644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ACE4AE-3057-493E-A337-E4131EEFF00D}" type="datetime1">
              <a:rPr lang="en-IN" smtClean="0"/>
              <a:t>14-07-2023</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E7DE71-D03C-468D-AE52-D8238E36A16F}" type="datetime1">
              <a:rPr lang="en-IN" smtClean="0"/>
              <a:t>14-07-2023</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08144-3464-4AA9-85D9-6E8F972AE985}" type="datetime1">
              <a:rPr lang="en-IN" smtClean="0"/>
              <a:t>14-07-2023</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89989-030C-4CDC-B92D-E6230EAC0ED2}" type="datetime1">
              <a:rPr lang="en-IN" smtClean="0"/>
              <a:t>14-07-2023</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03A5F2-E61B-4670-887E-8DF4287C0249}" type="datetime1">
              <a:rPr lang="en-IN" smtClean="0"/>
              <a:t>14-07-2023</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FA9E89-0CAC-4FDE-AE2D-2B3C34499597}" type="datetime1">
              <a:rPr lang="en-IN" smtClean="0"/>
              <a:t>14-07-2023</a:t>
            </a:fld>
            <a:endParaRPr lang="en-US"/>
          </a:p>
        </p:txBody>
      </p:sp>
      <p:sp>
        <p:nvSpPr>
          <p:cNvPr id="6" name="Footer Placeholder 5"/>
          <p:cNvSpPr>
            <a:spLocks noGrp="1"/>
          </p:cNvSpPr>
          <p:nvPr>
            <p:ph type="ftr" sz="quarter" idx="11"/>
          </p:nvPr>
        </p:nvSpPr>
        <p:spPr/>
        <p:txBody>
          <a:bodyPr/>
          <a:lstStyle/>
          <a:p>
            <a:r>
              <a:rPr lang="en-US"/>
              <a:t>Department of Artificial Intelligence and Data Science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862489-E46E-4E3D-B357-002C5DE76532}" type="datetime1">
              <a:rPr lang="en-IN" smtClean="0"/>
              <a:t>14-07-2023</a:t>
            </a:fld>
            <a:endParaRPr lang="en-US"/>
          </a:p>
        </p:txBody>
      </p:sp>
      <p:sp>
        <p:nvSpPr>
          <p:cNvPr id="8" name="Footer Placeholder 7"/>
          <p:cNvSpPr>
            <a:spLocks noGrp="1"/>
          </p:cNvSpPr>
          <p:nvPr>
            <p:ph type="ftr" sz="quarter" idx="11"/>
          </p:nvPr>
        </p:nvSpPr>
        <p:spPr/>
        <p:txBody>
          <a:bodyPr/>
          <a:lstStyle/>
          <a:p>
            <a:r>
              <a:rPr lang="en-US"/>
              <a:t>Department of Artificial Intelligence and Data Science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7264CE-6B0A-44E3-91B1-7F53683EEDCF}" type="datetime1">
              <a:rPr lang="en-IN" smtClean="0"/>
              <a:t>14-07-2023</a:t>
            </a:fld>
            <a:endParaRPr lang="en-US"/>
          </a:p>
        </p:txBody>
      </p:sp>
      <p:sp>
        <p:nvSpPr>
          <p:cNvPr id="4" name="Footer Placeholder 3"/>
          <p:cNvSpPr>
            <a:spLocks noGrp="1"/>
          </p:cNvSpPr>
          <p:nvPr>
            <p:ph type="ftr" sz="quarter" idx="11"/>
          </p:nvPr>
        </p:nvSpPr>
        <p:spPr/>
        <p:txBody>
          <a:bodyPr/>
          <a:lstStyle/>
          <a:p>
            <a:r>
              <a:rPr lang="en-US"/>
              <a:t>Department of Artificial Intelligence and Data Science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52400" y="9852799"/>
            <a:ext cx="2133600" cy="365125"/>
          </a:xfrm>
        </p:spPr>
        <p:txBody>
          <a:bodyPr/>
          <a:lstStyle/>
          <a:p>
            <a:fld id="{78E8EDF0-FFE6-467B-BB26-6CAAD87DB81D}" type="datetime1">
              <a:rPr lang="en-IN" smtClean="0"/>
              <a:t>14-07-2023</a:t>
            </a:fld>
            <a:endParaRPr lang="en-US" dirty="0"/>
          </a:p>
        </p:txBody>
      </p:sp>
      <p:sp>
        <p:nvSpPr>
          <p:cNvPr id="3" name="Footer Placeholder 2"/>
          <p:cNvSpPr>
            <a:spLocks noGrp="1"/>
          </p:cNvSpPr>
          <p:nvPr>
            <p:ph type="ftr" sz="quarter" idx="11"/>
          </p:nvPr>
        </p:nvSpPr>
        <p:spPr>
          <a:xfrm>
            <a:off x="10828176" y="9791698"/>
            <a:ext cx="7467600" cy="365125"/>
          </a:xfrm>
        </p:spPr>
        <p:txBody>
          <a:bodyPr/>
          <a:lstStyle>
            <a:lvl1pPr>
              <a:defRPr sz="2400" b="0"/>
            </a:lvl1pPr>
          </a:lstStyle>
          <a:p>
            <a:r>
              <a:rPr lang="en-US" dirty="0"/>
              <a:t>Department of Artificial Intelligence and Data Science</a:t>
            </a:r>
          </a:p>
        </p:txBody>
      </p:sp>
      <p:sp>
        <p:nvSpPr>
          <p:cNvPr id="4" name="Slide Number Placeholder 3"/>
          <p:cNvSpPr>
            <a:spLocks noGrp="1"/>
          </p:cNvSpPr>
          <p:nvPr>
            <p:ph type="sldNum" sz="quarter" idx="12"/>
          </p:nvPr>
        </p:nvSpPr>
        <p:spPr>
          <a:xfrm>
            <a:off x="7047722" y="9791699"/>
            <a:ext cx="2133600" cy="365125"/>
          </a:xfrm>
        </p:spPr>
        <p:txBody>
          <a:bodyPr/>
          <a:lstStyle>
            <a:lvl1pPr>
              <a:defRPr sz="2400"/>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AEC526-C846-4149-AC37-CEDA76EA67BD}" type="datetime1">
              <a:rPr lang="en-IN" smtClean="0"/>
              <a:t>14-07-2023</a:t>
            </a:fld>
            <a:endParaRPr lang="en-US"/>
          </a:p>
        </p:txBody>
      </p:sp>
      <p:sp>
        <p:nvSpPr>
          <p:cNvPr id="6" name="Footer Placeholder 5"/>
          <p:cNvSpPr>
            <a:spLocks noGrp="1"/>
          </p:cNvSpPr>
          <p:nvPr>
            <p:ph type="ftr" sz="quarter" idx="11"/>
          </p:nvPr>
        </p:nvSpPr>
        <p:spPr/>
        <p:txBody>
          <a:bodyPr/>
          <a:lstStyle/>
          <a:p>
            <a:r>
              <a:rPr lang="en-US"/>
              <a:t>Department of Artificial Intelligence and Data Science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1D6373-FFBC-40B4-9A71-77D569564F57}" type="datetime1">
              <a:rPr lang="en-IN" smtClean="0"/>
              <a:t>14-07-2023</a:t>
            </a:fld>
            <a:endParaRPr lang="en-US"/>
          </a:p>
        </p:txBody>
      </p:sp>
      <p:sp>
        <p:nvSpPr>
          <p:cNvPr id="6" name="Footer Placeholder 5"/>
          <p:cNvSpPr>
            <a:spLocks noGrp="1"/>
          </p:cNvSpPr>
          <p:nvPr>
            <p:ph type="ftr" sz="quarter" idx="11"/>
          </p:nvPr>
        </p:nvSpPr>
        <p:spPr/>
        <p:txBody>
          <a:bodyPr/>
          <a:lstStyle/>
          <a:p>
            <a:r>
              <a:rPr lang="en-US"/>
              <a:t>Department of Artificial Intelligence and Data Science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2400">
                <a:solidFill>
                  <a:schemeClr val="tx1">
                    <a:tint val="75000"/>
                  </a:schemeClr>
                </a:solidFill>
              </a:defRPr>
            </a:lvl1pPr>
          </a:lstStyle>
          <a:p>
            <a:fld id="{9A489C21-BF10-4837-8D70-79E630947761}" type="datetime1">
              <a:rPr lang="en-IN" smtClean="0"/>
              <a:t>14-07-2023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2400">
                <a:solidFill>
                  <a:schemeClr val="tx1">
                    <a:tint val="75000"/>
                  </a:schemeClr>
                </a:solidFill>
              </a:defRPr>
            </a:lvl1pPr>
          </a:lstStyle>
          <a:p>
            <a:r>
              <a:rPr lang="en-US" dirty="0"/>
              <a:t>Department of Artificial Intelligence and Data Science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2.jpeg"/><Relationship Id="rId5" Type="http://schemas.openxmlformats.org/officeDocument/2006/relationships/image" Target="../media/image8.png"/><Relationship Id="rId10" Type="http://schemas.openxmlformats.org/officeDocument/2006/relationships/image" Target="../media/image3.svg"/><Relationship Id="rId4" Type="http://schemas.openxmlformats.org/officeDocument/2006/relationships/image" Target="../media/image7.png"/><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hyperlink" Target="https://scikit-learn.org/stable/modules/ensemble.html" TargetMode="External"/><Relationship Id="rId3" Type="http://schemas.openxmlformats.org/officeDocument/2006/relationships/image" Target="../media/image3.svg"/><Relationship Id="rId7" Type="http://schemas.openxmlformats.org/officeDocument/2006/relationships/hyperlink" Target="https://www.researchgate.net/publication/233843976_Ensemble_Approaches_for_Regression_A_Survey"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visual-design.net/post/top-machine-learning-algorithms-for-regression" TargetMode="External"/><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hyperlink" Target="https://colab.research.google.com/drive/1SQtBNMpYhCDimz2XwwVCerfSCD3jzG5U?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2.jpeg"/><Relationship Id="rId4" Type="http://schemas.openxmlformats.org/officeDocument/2006/relationships/image" Target="../media/image8.png"/><Relationship Id="rId9"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6.jpe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6.jpe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7659121">
            <a:off x="14556980" y="5733730"/>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988215" y="-3566112"/>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095102" y="3257658"/>
            <a:ext cx="9815307" cy="4307509"/>
            <a:chOff x="-23438" y="-19050"/>
            <a:chExt cx="1895495" cy="831850"/>
          </a:xfrm>
        </p:grpSpPr>
        <p:sp>
          <p:nvSpPr>
            <p:cNvPr id="6" name="Freeform 6"/>
            <p:cNvSpPr/>
            <p:nvPr/>
          </p:nvSpPr>
          <p:spPr>
            <a:xfrm>
              <a:off x="-23438" y="-1905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10" name="TextBox 10"/>
          <p:cNvSpPr txBox="1"/>
          <p:nvPr/>
        </p:nvSpPr>
        <p:spPr>
          <a:xfrm>
            <a:off x="4236346" y="3324010"/>
            <a:ext cx="9815307" cy="1131015"/>
          </a:xfrm>
          <a:prstGeom prst="rect">
            <a:avLst/>
          </a:prstGeom>
        </p:spPr>
        <p:txBody>
          <a:bodyPr lIns="0" tIns="0" rIns="0" bIns="0" rtlCol="0" anchor="t">
            <a:spAutoFit/>
          </a:bodyPr>
          <a:lstStyle/>
          <a:p>
            <a:pPr algn="ctr">
              <a:lnSpc>
                <a:spcPts val="9748"/>
              </a:lnSpc>
            </a:pPr>
            <a:r>
              <a:rPr lang="en-US" sz="5400" spc="692" dirty="0">
                <a:solidFill>
                  <a:srgbClr val="231F20"/>
                </a:solidFill>
                <a:latin typeface="Oswald Bold"/>
              </a:rPr>
              <a:t>MINI PROJECT - II</a:t>
            </a:r>
          </a:p>
        </p:txBody>
      </p:sp>
      <p:sp>
        <p:nvSpPr>
          <p:cNvPr id="11" name="TextBox 11"/>
          <p:cNvSpPr txBox="1"/>
          <p:nvPr/>
        </p:nvSpPr>
        <p:spPr>
          <a:xfrm>
            <a:off x="2486254" y="2630408"/>
            <a:ext cx="13563600" cy="474489"/>
          </a:xfrm>
          <a:prstGeom prst="rect">
            <a:avLst/>
          </a:prstGeom>
        </p:spPr>
        <p:txBody>
          <a:bodyPr wrap="square" lIns="0" tIns="0" rIns="0" bIns="0" rtlCol="0" anchor="t">
            <a:spAutoFit/>
          </a:bodyPr>
          <a:lstStyle/>
          <a:p>
            <a:pPr algn="ctr">
              <a:lnSpc>
                <a:spcPts val="3661"/>
              </a:lnSpc>
            </a:pPr>
            <a:r>
              <a:rPr lang="en-US" sz="3600" b="1" spc="140" dirty="0">
                <a:solidFill>
                  <a:srgbClr val="231F20"/>
                </a:solidFill>
                <a:latin typeface="Montserrat Classic Bold"/>
              </a:rPr>
              <a:t>Department of Artificial Intelligence and Data Science</a:t>
            </a:r>
          </a:p>
        </p:txBody>
      </p:sp>
      <p:pic>
        <p:nvPicPr>
          <p:cNvPr id="1026" name="Picture 2" descr="Chaitanya Bharathi Institute of Technology - Wikipedia">
            <a:extLst>
              <a:ext uri="{FF2B5EF4-FFF2-40B4-BE49-F238E27FC236}">
                <a16:creationId xmlns:a16="http://schemas.microsoft.com/office/drawing/2014/main" id="{3E6804C5-1079-FB97-8B85-75920E227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1000" y="122373"/>
            <a:ext cx="1866900" cy="24479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0">
            <a:extLst>
              <a:ext uri="{FF2B5EF4-FFF2-40B4-BE49-F238E27FC236}">
                <a16:creationId xmlns:a16="http://schemas.microsoft.com/office/drawing/2014/main" id="{B4133E6A-0181-584E-8DCE-5411F8F1FB18}"/>
              </a:ext>
            </a:extLst>
          </p:cNvPr>
          <p:cNvSpPr txBox="1"/>
          <p:nvPr/>
        </p:nvSpPr>
        <p:spPr>
          <a:xfrm>
            <a:off x="4256224" y="4926145"/>
            <a:ext cx="9815307" cy="2416944"/>
          </a:xfrm>
          <a:prstGeom prst="rect">
            <a:avLst/>
          </a:prstGeom>
        </p:spPr>
        <p:txBody>
          <a:bodyPr lIns="0" tIns="0" rIns="0" bIns="0" rtlCol="0" anchor="t">
            <a:spAutoFit/>
          </a:bodyPr>
          <a:lstStyle/>
          <a:p>
            <a:pPr algn="ctr">
              <a:lnSpc>
                <a:spcPts val="9748"/>
              </a:lnSpc>
            </a:pPr>
            <a:r>
              <a:rPr lang="en-US" sz="8000" spc="692" dirty="0">
                <a:solidFill>
                  <a:srgbClr val="231F20"/>
                </a:solidFill>
                <a:latin typeface="Oswald Bold"/>
              </a:rPr>
              <a:t>LAPTOP PRICE PREDICTION</a:t>
            </a:r>
          </a:p>
        </p:txBody>
      </p:sp>
      <p:sp>
        <p:nvSpPr>
          <p:cNvPr id="14" name="TextBox 13">
            <a:extLst>
              <a:ext uri="{FF2B5EF4-FFF2-40B4-BE49-F238E27FC236}">
                <a16:creationId xmlns:a16="http://schemas.microsoft.com/office/drawing/2014/main" id="{11D10B3D-A099-5668-7CC5-90E6EE244708}"/>
              </a:ext>
            </a:extLst>
          </p:cNvPr>
          <p:cNvSpPr txBox="1"/>
          <p:nvPr/>
        </p:nvSpPr>
        <p:spPr>
          <a:xfrm>
            <a:off x="380999" y="8367542"/>
            <a:ext cx="9815307" cy="1041311"/>
          </a:xfrm>
          <a:prstGeom prst="rect">
            <a:avLst/>
          </a:prstGeom>
          <a:noFill/>
        </p:spPr>
        <p:txBody>
          <a:bodyPr wrap="square">
            <a:spAutoFit/>
          </a:bodyPr>
          <a:lstStyle/>
          <a:p>
            <a:pPr algn="ctr">
              <a:lnSpc>
                <a:spcPts val="3661"/>
              </a:lnSpc>
            </a:pPr>
            <a:r>
              <a:rPr lang="en-US" sz="3200" spc="140" dirty="0">
                <a:solidFill>
                  <a:srgbClr val="231F20"/>
                </a:solidFill>
                <a:latin typeface="Montserrat Classic Bold"/>
              </a:rPr>
              <a:t>DESHAMONI SREE HARSHA  -  160121771100</a:t>
            </a:r>
          </a:p>
          <a:p>
            <a:pPr algn="ctr">
              <a:lnSpc>
                <a:spcPts val="3661"/>
              </a:lnSpc>
            </a:pPr>
            <a:r>
              <a:rPr lang="en-US" sz="3200" spc="140" dirty="0">
                <a:solidFill>
                  <a:srgbClr val="231F20"/>
                </a:solidFill>
                <a:latin typeface="Montserrat Classic Bold"/>
              </a:rPr>
              <a:t>KAMUNI AKHIL - 160121771105</a:t>
            </a:r>
          </a:p>
        </p:txBody>
      </p:sp>
      <p:sp>
        <p:nvSpPr>
          <p:cNvPr id="8" name="TextBox 11">
            <a:extLst>
              <a:ext uri="{FF2B5EF4-FFF2-40B4-BE49-F238E27FC236}">
                <a16:creationId xmlns:a16="http://schemas.microsoft.com/office/drawing/2014/main" id="{73B11F80-531A-B8CC-4890-F5FA442346EE}"/>
              </a:ext>
            </a:extLst>
          </p:cNvPr>
          <p:cNvSpPr txBox="1"/>
          <p:nvPr/>
        </p:nvSpPr>
        <p:spPr>
          <a:xfrm>
            <a:off x="3201045" y="578197"/>
            <a:ext cx="12848809" cy="1354217"/>
          </a:xfrm>
          <a:prstGeom prst="rect">
            <a:avLst/>
          </a:prstGeom>
        </p:spPr>
        <p:txBody>
          <a:bodyPr lIns="0" tIns="0" rIns="0" bIns="0" rtlCol="0" anchor="t">
            <a:spAutoFit/>
          </a:bodyPr>
          <a:lstStyle/>
          <a:p>
            <a:pPr algn="ctr"/>
            <a:r>
              <a:rPr lang="en-US" sz="4400" spc="140" dirty="0">
                <a:solidFill>
                  <a:srgbClr val="231F20"/>
                </a:solidFill>
                <a:latin typeface="Montserrat Classic Bold"/>
              </a:rPr>
              <a:t>CHAITANYA BHARATHI INSTITUTE OF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9939" y="-308634"/>
            <a:ext cx="18288000" cy="10287000"/>
          </a:xfrm>
          <a:prstGeom prst="rect">
            <a:avLst/>
          </a:prstGeom>
        </p:spPr>
      </p:pic>
      <p:sp>
        <p:nvSpPr>
          <p:cNvPr id="3" name="Freeform 3"/>
          <p:cNvSpPr/>
          <p:nvPr/>
        </p:nvSpPr>
        <p:spPr>
          <a:xfrm rot="887923">
            <a:off x="13386690" y="-51642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836090" y="261931"/>
            <a:ext cx="12205528" cy="1466427"/>
          </a:xfrm>
          <a:prstGeom prst="rect">
            <a:avLst/>
          </a:prstGeom>
        </p:spPr>
        <p:txBody>
          <a:bodyPr wrap="square" lIns="0" tIns="0" rIns="0" bIns="0" rtlCol="0" anchor="t">
            <a:spAutoFit/>
          </a:bodyPr>
          <a:lstStyle/>
          <a:p>
            <a:pPr marL="0" lvl="0" indent="0" algn="ctr">
              <a:lnSpc>
                <a:spcPts val="13015"/>
              </a:lnSpc>
              <a:spcBef>
                <a:spcPct val="0"/>
              </a:spcBef>
            </a:pPr>
            <a:r>
              <a:rPr lang="en-US" sz="7200" spc="924" dirty="0">
                <a:solidFill>
                  <a:srgbClr val="231F20"/>
                </a:solidFill>
                <a:effectLst>
                  <a:outerShdw blurRad="38100" dist="38100" dir="2700000" algn="tl">
                    <a:srgbClr val="000000">
                      <a:alpha val="43137"/>
                    </a:srgbClr>
                  </a:outerShdw>
                </a:effectLst>
                <a:latin typeface="Oswald Bold"/>
              </a:rPr>
              <a:t>PACKAGES AND MODULES</a:t>
            </a:r>
            <a:endParaRPr lang="en-US" sz="6600" spc="924" dirty="0">
              <a:solidFill>
                <a:srgbClr val="231F20"/>
              </a:solidFill>
              <a:effectLst>
                <a:outerShdw blurRad="38100" dist="38100" dir="2700000" algn="tl">
                  <a:srgbClr val="000000">
                    <a:alpha val="43137"/>
                  </a:srgbClr>
                </a:outerShdw>
              </a:effectLst>
              <a:latin typeface="Oswald Bold"/>
            </a:endParaRPr>
          </a:p>
        </p:txBody>
      </p:sp>
      <p:sp>
        <p:nvSpPr>
          <p:cNvPr id="24" name="TextBox 24"/>
          <p:cNvSpPr txBox="1"/>
          <p:nvPr/>
        </p:nvSpPr>
        <p:spPr>
          <a:xfrm>
            <a:off x="3415758" y="2277326"/>
            <a:ext cx="3232460" cy="474489"/>
          </a:xfrm>
          <a:prstGeom prst="rect">
            <a:avLst/>
          </a:prstGeom>
        </p:spPr>
        <p:txBody>
          <a:bodyPr wrap="square" lIns="0" tIns="0" rIns="0" bIns="0" rtlCol="0" anchor="t">
            <a:spAutoFit/>
          </a:bodyPr>
          <a:lstStyle/>
          <a:p>
            <a:pPr marL="0" lvl="0" indent="0" algn="ctr">
              <a:lnSpc>
                <a:spcPts val="3737"/>
              </a:lnSpc>
              <a:spcBef>
                <a:spcPct val="0"/>
              </a:spcBef>
            </a:pPr>
            <a:r>
              <a:rPr lang="en-US" sz="3200" b="1" spc="265" dirty="0">
                <a:solidFill>
                  <a:srgbClr val="231F20"/>
                </a:solidFill>
                <a:latin typeface="Oswald"/>
              </a:rPr>
              <a:t>Data Cleaning</a:t>
            </a:r>
          </a:p>
        </p:txBody>
      </p:sp>
      <p:sp>
        <p:nvSpPr>
          <p:cNvPr id="25" name="TextBox 25"/>
          <p:cNvSpPr txBox="1"/>
          <p:nvPr/>
        </p:nvSpPr>
        <p:spPr>
          <a:xfrm>
            <a:off x="1383486" y="2176470"/>
            <a:ext cx="2534389" cy="274114"/>
          </a:xfrm>
          <a:prstGeom prst="rect">
            <a:avLst/>
          </a:prstGeom>
        </p:spPr>
        <p:txBody>
          <a:bodyPr lIns="0" tIns="0" rIns="0" bIns="0" rtlCol="0" anchor="t">
            <a:spAutoFit/>
          </a:bodyPr>
          <a:lstStyle/>
          <a:p>
            <a:pPr marL="285750" indent="-285750" algn="ctr">
              <a:lnSpc>
                <a:spcPts val="2338"/>
              </a:lnSpc>
              <a:buFont typeface="Arial" panose="020B0604020202020204" pitchFamily="34" charset="0"/>
              <a:buChar char="•"/>
            </a:pPr>
            <a:endParaRPr lang="en-US" sz="1670" dirty="0">
              <a:solidFill>
                <a:srgbClr val="100F0D"/>
              </a:solidFill>
              <a:latin typeface="Montserrat Light"/>
            </a:endParaRPr>
          </a:p>
        </p:txBody>
      </p:sp>
      <p:sp>
        <p:nvSpPr>
          <p:cNvPr id="26" name="TextBox 26"/>
          <p:cNvSpPr txBox="1"/>
          <p:nvPr/>
        </p:nvSpPr>
        <p:spPr>
          <a:xfrm>
            <a:off x="9884086" y="2211415"/>
            <a:ext cx="2556583" cy="439864"/>
          </a:xfrm>
          <a:prstGeom prst="rect">
            <a:avLst/>
          </a:prstGeom>
        </p:spPr>
        <p:txBody>
          <a:bodyPr lIns="0" tIns="0" rIns="0" bIns="0" rtlCol="0" anchor="t">
            <a:spAutoFit/>
          </a:bodyPr>
          <a:lstStyle/>
          <a:p>
            <a:pPr marL="0" lvl="0" indent="0" algn="ctr">
              <a:lnSpc>
                <a:spcPts val="3737"/>
              </a:lnSpc>
              <a:spcBef>
                <a:spcPct val="0"/>
              </a:spcBef>
            </a:pPr>
            <a:r>
              <a:rPr lang="en-US" sz="2800" b="1" spc="265" dirty="0">
                <a:solidFill>
                  <a:srgbClr val="231F20"/>
                </a:solidFill>
                <a:latin typeface="Oswald"/>
              </a:rPr>
              <a:t>EDA</a:t>
            </a:r>
            <a:endParaRPr lang="en-US" sz="2708" b="1" spc="265" dirty="0">
              <a:solidFill>
                <a:srgbClr val="231F20"/>
              </a:solidFill>
              <a:latin typeface="Oswald"/>
            </a:endParaRPr>
          </a:p>
        </p:txBody>
      </p:sp>
      <p:sp>
        <p:nvSpPr>
          <p:cNvPr id="28" name="TextBox 28"/>
          <p:cNvSpPr txBox="1"/>
          <p:nvPr/>
        </p:nvSpPr>
        <p:spPr>
          <a:xfrm>
            <a:off x="3304977" y="4485631"/>
            <a:ext cx="4717732" cy="474489"/>
          </a:xfrm>
          <a:prstGeom prst="rect">
            <a:avLst/>
          </a:prstGeom>
        </p:spPr>
        <p:txBody>
          <a:bodyPr wrap="square" lIns="0" tIns="0" rIns="0" bIns="0" rtlCol="0" anchor="t">
            <a:spAutoFit/>
          </a:bodyPr>
          <a:lstStyle/>
          <a:p>
            <a:pPr marL="0" lvl="0" indent="0" algn="ctr">
              <a:lnSpc>
                <a:spcPts val="3737"/>
              </a:lnSpc>
              <a:spcBef>
                <a:spcPct val="0"/>
              </a:spcBef>
            </a:pPr>
            <a:r>
              <a:rPr lang="en-US" sz="3200" b="1" spc="265" dirty="0">
                <a:solidFill>
                  <a:srgbClr val="231F20"/>
                </a:solidFill>
                <a:latin typeface="Oswald"/>
              </a:rPr>
              <a:t>Feature Engineering</a:t>
            </a:r>
          </a:p>
        </p:txBody>
      </p:sp>
      <p:sp>
        <p:nvSpPr>
          <p:cNvPr id="32" name="Freeform 32"/>
          <p:cNvSpPr/>
          <p:nvPr/>
        </p:nvSpPr>
        <p:spPr>
          <a:xfrm rot="8984201">
            <a:off x="-9374042" y="1804056"/>
            <a:ext cx="13931572" cy="14420504"/>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43" name="TextBox 28">
            <a:extLst>
              <a:ext uri="{FF2B5EF4-FFF2-40B4-BE49-F238E27FC236}">
                <a16:creationId xmlns:a16="http://schemas.microsoft.com/office/drawing/2014/main" id="{FCDC00E8-4994-2E9B-9D2A-25ED4218BE3D}"/>
              </a:ext>
            </a:extLst>
          </p:cNvPr>
          <p:cNvSpPr txBox="1"/>
          <p:nvPr/>
        </p:nvSpPr>
        <p:spPr>
          <a:xfrm>
            <a:off x="10395451" y="4395002"/>
            <a:ext cx="2556583" cy="439864"/>
          </a:xfrm>
          <a:prstGeom prst="rect">
            <a:avLst/>
          </a:prstGeom>
        </p:spPr>
        <p:txBody>
          <a:bodyPr lIns="0" tIns="0" rIns="0" bIns="0" rtlCol="0" anchor="t">
            <a:spAutoFit/>
          </a:bodyPr>
          <a:lstStyle/>
          <a:p>
            <a:pPr marL="0" lvl="0" indent="0" algn="ctr">
              <a:lnSpc>
                <a:spcPts val="3737"/>
              </a:lnSpc>
              <a:spcBef>
                <a:spcPct val="0"/>
              </a:spcBef>
            </a:pPr>
            <a:r>
              <a:rPr lang="en-US" sz="2800" b="1" spc="265" dirty="0">
                <a:solidFill>
                  <a:srgbClr val="231F20"/>
                </a:solidFill>
                <a:latin typeface="Oswald"/>
              </a:rPr>
              <a:t>Modelling</a:t>
            </a:r>
          </a:p>
        </p:txBody>
      </p:sp>
      <p:sp>
        <p:nvSpPr>
          <p:cNvPr id="44" name="TextBox 28">
            <a:extLst>
              <a:ext uri="{FF2B5EF4-FFF2-40B4-BE49-F238E27FC236}">
                <a16:creationId xmlns:a16="http://schemas.microsoft.com/office/drawing/2014/main" id="{981AF1CF-0C2C-6623-6C77-3FC5F9A57233}"/>
              </a:ext>
            </a:extLst>
          </p:cNvPr>
          <p:cNvSpPr txBox="1"/>
          <p:nvPr/>
        </p:nvSpPr>
        <p:spPr>
          <a:xfrm>
            <a:off x="3308290" y="6654728"/>
            <a:ext cx="2556583" cy="474489"/>
          </a:xfrm>
          <a:prstGeom prst="rect">
            <a:avLst/>
          </a:prstGeom>
        </p:spPr>
        <p:txBody>
          <a:bodyPr lIns="0" tIns="0" rIns="0" bIns="0" rtlCol="0" anchor="t">
            <a:spAutoFit/>
          </a:bodyPr>
          <a:lstStyle/>
          <a:p>
            <a:pPr marL="0" lvl="0" indent="0" algn="ctr">
              <a:lnSpc>
                <a:spcPts val="3737"/>
              </a:lnSpc>
              <a:spcBef>
                <a:spcPct val="0"/>
              </a:spcBef>
            </a:pPr>
            <a:r>
              <a:rPr lang="en-US" sz="3600" b="1" spc="265" dirty="0">
                <a:solidFill>
                  <a:srgbClr val="231F20"/>
                </a:solidFill>
                <a:latin typeface="Oswald"/>
              </a:rPr>
              <a:t>Website</a:t>
            </a:r>
            <a:endParaRPr lang="en-US" sz="2800" b="1" spc="265" dirty="0">
              <a:solidFill>
                <a:srgbClr val="231F20"/>
              </a:solidFill>
              <a:latin typeface="Oswald"/>
            </a:endParaRPr>
          </a:p>
        </p:txBody>
      </p:sp>
      <p:sp>
        <p:nvSpPr>
          <p:cNvPr id="46" name="TextBox 24">
            <a:extLst>
              <a:ext uri="{FF2B5EF4-FFF2-40B4-BE49-F238E27FC236}">
                <a16:creationId xmlns:a16="http://schemas.microsoft.com/office/drawing/2014/main" id="{6DDF7FA5-0850-7A0A-BB7A-4D19D7A702B2}"/>
              </a:ext>
            </a:extLst>
          </p:cNvPr>
          <p:cNvSpPr txBox="1"/>
          <p:nvPr/>
        </p:nvSpPr>
        <p:spPr>
          <a:xfrm>
            <a:off x="4520551" y="2899369"/>
            <a:ext cx="3232460" cy="948978"/>
          </a:xfrm>
          <a:prstGeom prst="rect">
            <a:avLst/>
          </a:prstGeom>
        </p:spPr>
        <p:txBody>
          <a:bodyPr wrap="square" lIns="0" tIns="0" rIns="0" bIns="0" rtlCol="0" anchor="t">
            <a:spAutoFit/>
          </a:bodyPr>
          <a:lstStyle/>
          <a:p>
            <a:pPr marL="571500" lvl="0" indent="-571500">
              <a:lnSpc>
                <a:spcPts val="3737"/>
              </a:lnSpc>
              <a:spcBef>
                <a:spcPct val="0"/>
              </a:spcBef>
              <a:buFont typeface="Wingdings" panose="05000000000000000000" pitchFamily="2" charset="2"/>
              <a:buChar char="Ø"/>
            </a:pPr>
            <a:r>
              <a:rPr lang="en-US" sz="3200" spc="265" dirty="0">
                <a:latin typeface="Oswald"/>
              </a:rPr>
              <a:t>Pandas</a:t>
            </a:r>
          </a:p>
          <a:p>
            <a:pPr marL="571500" lvl="0" indent="-571500">
              <a:lnSpc>
                <a:spcPts val="3737"/>
              </a:lnSpc>
              <a:spcBef>
                <a:spcPct val="0"/>
              </a:spcBef>
              <a:buFont typeface="Wingdings" panose="05000000000000000000" pitchFamily="2" charset="2"/>
              <a:buChar char="Ø"/>
            </a:pPr>
            <a:r>
              <a:rPr lang="en-US" sz="3200" spc="265" dirty="0">
                <a:latin typeface="Oswald"/>
              </a:rPr>
              <a:t>Numpy </a:t>
            </a:r>
          </a:p>
        </p:txBody>
      </p:sp>
      <p:sp>
        <p:nvSpPr>
          <p:cNvPr id="48" name="TextBox 24">
            <a:extLst>
              <a:ext uri="{FF2B5EF4-FFF2-40B4-BE49-F238E27FC236}">
                <a16:creationId xmlns:a16="http://schemas.microsoft.com/office/drawing/2014/main" id="{00F3D50B-4DBC-A19A-78E7-0DACF663C1A7}"/>
              </a:ext>
            </a:extLst>
          </p:cNvPr>
          <p:cNvSpPr txBox="1"/>
          <p:nvPr/>
        </p:nvSpPr>
        <p:spPr>
          <a:xfrm>
            <a:off x="11162378" y="2655520"/>
            <a:ext cx="3232460" cy="948978"/>
          </a:xfrm>
          <a:prstGeom prst="rect">
            <a:avLst/>
          </a:prstGeom>
        </p:spPr>
        <p:txBody>
          <a:bodyPr wrap="square" lIns="0" tIns="0" rIns="0" bIns="0" rtlCol="0" anchor="t">
            <a:spAutoFit/>
          </a:bodyPr>
          <a:lstStyle/>
          <a:p>
            <a:pPr marL="571500" lvl="0" indent="-571500">
              <a:lnSpc>
                <a:spcPts val="3737"/>
              </a:lnSpc>
              <a:spcBef>
                <a:spcPct val="0"/>
              </a:spcBef>
              <a:buFont typeface="Wingdings" panose="05000000000000000000" pitchFamily="2" charset="2"/>
              <a:buChar char="Ø"/>
            </a:pPr>
            <a:r>
              <a:rPr lang="en-US" sz="3200" spc="265" dirty="0">
                <a:solidFill>
                  <a:srgbClr val="231F20"/>
                </a:solidFill>
                <a:latin typeface="Oswald"/>
              </a:rPr>
              <a:t>Matplotlib</a:t>
            </a:r>
          </a:p>
          <a:p>
            <a:pPr marL="571500" lvl="0" indent="-571500">
              <a:lnSpc>
                <a:spcPts val="3737"/>
              </a:lnSpc>
              <a:spcBef>
                <a:spcPct val="0"/>
              </a:spcBef>
              <a:buFont typeface="Wingdings" panose="05000000000000000000" pitchFamily="2" charset="2"/>
              <a:buChar char="Ø"/>
            </a:pPr>
            <a:r>
              <a:rPr lang="en-US" sz="3200" spc="265" dirty="0">
                <a:solidFill>
                  <a:srgbClr val="231F20"/>
                </a:solidFill>
                <a:latin typeface="Oswald"/>
              </a:rPr>
              <a:t>Stats</a:t>
            </a:r>
          </a:p>
        </p:txBody>
      </p:sp>
      <p:sp>
        <p:nvSpPr>
          <p:cNvPr id="49" name="TextBox 24">
            <a:extLst>
              <a:ext uri="{FF2B5EF4-FFF2-40B4-BE49-F238E27FC236}">
                <a16:creationId xmlns:a16="http://schemas.microsoft.com/office/drawing/2014/main" id="{6CE5AAF6-6A3F-F9F2-84C9-B06EEA2AA283}"/>
              </a:ext>
            </a:extLst>
          </p:cNvPr>
          <p:cNvSpPr txBox="1"/>
          <p:nvPr/>
        </p:nvSpPr>
        <p:spPr>
          <a:xfrm>
            <a:off x="4485534" y="5193259"/>
            <a:ext cx="4887066" cy="948978"/>
          </a:xfrm>
          <a:prstGeom prst="rect">
            <a:avLst/>
          </a:prstGeom>
        </p:spPr>
        <p:txBody>
          <a:bodyPr wrap="square" lIns="0" tIns="0" rIns="0" bIns="0" rtlCol="0" anchor="t">
            <a:spAutoFit/>
          </a:bodyPr>
          <a:lstStyle/>
          <a:p>
            <a:pPr marL="571500" lvl="0" indent="-571500">
              <a:lnSpc>
                <a:spcPts val="3737"/>
              </a:lnSpc>
              <a:spcBef>
                <a:spcPct val="0"/>
              </a:spcBef>
              <a:buFont typeface="Wingdings" panose="05000000000000000000" pitchFamily="2" charset="2"/>
              <a:buChar char="Ø"/>
            </a:pPr>
            <a:r>
              <a:rPr lang="en-US" sz="3200" spc="265" dirty="0">
                <a:solidFill>
                  <a:srgbClr val="231F20"/>
                </a:solidFill>
                <a:latin typeface="Oswald"/>
              </a:rPr>
              <a:t>sklearn.LabelEncoder</a:t>
            </a:r>
          </a:p>
          <a:p>
            <a:pPr marL="571500" lvl="0" indent="-571500">
              <a:lnSpc>
                <a:spcPts val="3737"/>
              </a:lnSpc>
              <a:spcBef>
                <a:spcPct val="0"/>
              </a:spcBef>
              <a:buFont typeface="Wingdings" panose="05000000000000000000" pitchFamily="2" charset="2"/>
              <a:buChar char="Ø"/>
            </a:pPr>
            <a:r>
              <a:rPr lang="en-US" sz="3200" spc="265" dirty="0">
                <a:solidFill>
                  <a:srgbClr val="231F20"/>
                </a:solidFill>
                <a:latin typeface="Oswald"/>
              </a:rPr>
              <a:t>sklearn.StandardScaler</a:t>
            </a:r>
          </a:p>
        </p:txBody>
      </p:sp>
      <p:sp>
        <p:nvSpPr>
          <p:cNvPr id="50" name="TextBox 24">
            <a:extLst>
              <a:ext uri="{FF2B5EF4-FFF2-40B4-BE49-F238E27FC236}">
                <a16:creationId xmlns:a16="http://schemas.microsoft.com/office/drawing/2014/main" id="{B87B4724-C174-0248-060C-406AFA642713}"/>
              </a:ext>
            </a:extLst>
          </p:cNvPr>
          <p:cNvSpPr txBox="1"/>
          <p:nvPr/>
        </p:nvSpPr>
        <p:spPr>
          <a:xfrm>
            <a:off x="11162378" y="4924410"/>
            <a:ext cx="3232460" cy="948978"/>
          </a:xfrm>
          <a:prstGeom prst="rect">
            <a:avLst/>
          </a:prstGeom>
        </p:spPr>
        <p:txBody>
          <a:bodyPr wrap="square" lIns="0" tIns="0" rIns="0" bIns="0" rtlCol="0" anchor="t">
            <a:spAutoFit/>
          </a:bodyPr>
          <a:lstStyle/>
          <a:p>
            <a:pPr marL="571500" lvl="0" indent="-571500">
              <a:lnSpc>
                <a:spcPts val="3737"/>
              </a:lnSpc>
              <a:spcBef>
                <a:spcPct val="0"/>
              </a:spcBef>
              <a:buFont typeface="Wingdings" panose="05000000000000000000" pitchFamily="2" charset="2"/>
              <a:buChar char="Ø"/>
            </a:pPr>
            <a:r>
              <a:rPr lang="en-US" sz="3200" spc="265" dirty="0">
                <a:solidFill>
                  <a:srgbClr val="231F20"/>
                </a:solidFill>
                <a:latin typeface="Oswald"/>
              </a:rPr>
              <a:t>Scikitlearn</a:t>
            </a:r>
          </a:p>
          <a:p>
            <a:pPr marL="571500" lvl="0" indent="-571500">
              <a:lnSpc>
                <a:spcPts val="3737"/>
              </a:lnSpc>
              <a:spcBef>
                <a:spcPct val="0"/>
              </a:spcBef>
              <a:buFont typeface="Wingdings" panose="05000000000000000000" pitchFamily="2" charset="2"/>
              <a:buChar char="Ø"/>
            </a:pPr>
            <a:r>
              <a:rPr lang="en-US" sz="3200" spc="265" dirty="0">
                <a:solidFill>
                  <a:srgbClr val="231F20"/>
                </a:solidFill>
                <a:latin typeface="Oswald"/>
              </a:rPr>
              <a:t>Pipeline </a:t>
            </a:r>
          </a:p>
        </p:txBody>
      </p:sp>
      <p:sp>
        <p:nvSpPr>
          <p:cNvPr id="51" name="TextBox 24">
            <a:extLst>
              <a:ext uri="{FF2B5EF4-FFF2-40B4-BE49-F238E27FC236}">
                <a16:creationId xmlns:a16="http://schemas.microsoft.com/office/drawing/2014/main" id="{91272EB7-ACB8-2EAD-528F-EA90AC89FAC8}"/>
              </a:ext>
            </a:extLst>
          </p:cNvPr>
          <p:cNvSpPr txBox="1"/>
          <p:nvPr/>
        </p:nvSpPr>
        <p:spPr>
          <a:xfrm>
            <a:off x="4532839" y="7309732"/>
            <a:ext cx="3232460" cy="948978"/>
          </a:xfrm>
          <a:prstGeom prst="rect">
            <a:avLst/>
          </a:prstGeom>
        </p:spPr>
        <p:txBody>
          <a:bodyPr wrap="square" lIns="0" tIns="0" rIns="0" bIns="0" rtlCol="0" anchor="t">
            <a:spAutoFit/>
          </a:bodyPr>
          <a:lstStyle/>
          <a:p>
            <a:pPr marL="571500" lvl="0" indent="-571500">
              <a:lnSpc>
                <a:spcPts val="3737"/>
              </a:lnSpc>
              <a:spcBef>
                <a:spcPct val="0"/>
              </a:spcBef>
              <a:buFont typeface="Wingdings" panose="05000000000000000000" pitchFamily="2" charset="2"/>
              <a:buChar char="Ø"/>
            </a:pPr>
            <a:r>
              <a:rPr lang="en-US" sz="3200" spc="265" dirty="0">
                <a:solidFill>
                  <a:srgbClr val="231F20"/>
                </a:solidFill>
                <a:latin typeface="Oswald"/>
              </a:rPr>
              <a:t>Streamlit</a:t>
            </a:r>
          </a:p>
          <a:p>
            <a:pPr marL="571500" lvl="0" indent="-571500">
              <a:lnSpc>
                <a:spcPts val="3737"/>
              </a:lnSpc>
              <a:spcBef>
                <a:spcPct val="0"/>
              </a:spcBef>
              <a:buFont typeface="Wingdings" panose="05000000000000000000" pitchFamily="2" charset="2"/>
              <a:buChar char="Ø"/>
            </a:pPr>
            <a:r>
              <a:rPr lang="en-US" sz="3200" spc="265" dirty="0">
                <a:solidFill>
                  <a:srgbClr val="231F20"/>
                </a:solidFill>
                <a:latin typeface="Oswald"/>
              </a:rPr>
              <a:t>Pickle</a:t>
            </a:r>
          </a:p>
        </p:txBody>
      </p:sp>
      <p:sp>
        <p:nvSpPr>
          <p:cNvPr id="7" name="Date Placeholder 6">
            <a:extLst>
              <a:ext uri="{FF2B5EF4-FFF2-40B4-BE49-F238E27FC236}">
                <a16:creationId xmlns:a16="http://schemas.microsoft.com/office/drawing/2014/main" id="{DC858744-7C77-0689-9949-D8C2A70725F0}"/>
              </a:ext>
            </a:extLst>
          </p:cNvPr>
          <p:cNvSpPr>
            <a:spLocks noGrp="1"/>
          </p:cNvSpPr>
          <p:nvPr>
            <p:ph type="dt" sz="half" idx="10"/>
          </p:nvPr>
        </p:nvSpPr>
        <p:spPr/>
        <p:txBody>
          <a:bodyPr/>
          <a:lstStyle/>
          <a:p>
            <a:fld id="{0B54FB8C-960A-463E-893C-0E26E569E79C}" type="datetime1">
              <a:rPr lang="en-IN" smtClean="0"/>
              <a:t>14-07-2023</a:t>
            </a:fld>
            <a:endParaRPr lang="en-US" dirty="0"/>
          </a:p>
        </p:txBody>
      </p:sp>
      <p:sp>
        <p:nvSpPr>
          <p:cNvPr id="8" name="Footer Placeholder 7">
            <a:extLst>
              <a:ext uri="{FF2B5EF4-FFF2-40B4-BE49-F238E27FC236}">
                <a16:creationId xmlns:a16="http://schemas.microsoft.com/office/drawing/2014/main" id="{D4BD617B-BF54-34B9-C9FA-B9DB3164713A}"/>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9" name="Slide Number Placeholder 8">
            <a:extLst>
              <a:ext uri="{FF2B5EF4-FFF2-40B4-BE49-F238E27FC236}">
                <a16:creationId xmlns:a16="http://schemas.microsoft.com/office/drawing/2014/main" id="{2BF54224-7BD2-6BF9-37B5-145F6035CFD5}"/>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367878">
            <a:off x="-9298724" y="-9999166"/>
            <a:ext cx="15841853" cy="15452850"/>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3429000" y="876300"/>
            <a:ext cx="12057353" cy="1576970"/>
          </a:xfrm>
          <a:prstGeom prst="rect">
            <a:avLst/>
          </a:prstGeom>
        </p:spPr>
        <p:txBody>
          <a:bodyPr wrap="square" lIns="0" tIns="0" rIns="0" bIns="0" rtlCol="0" anchor="t">
            <a:spAutoFit/>
          </a:bodyPr>
          <a:lstStyle/>
          <a:p>
            <a:pPr algn="ctr">
              <a:lnSpc>
                <a:spcPts val="13948"/>
              </a:lnSpc>
            </a:pPr>
            <a:r>
              <a:rPr lang="en-US" sz="8000" spc="990" dirty="0">
                <a:solidFill>
                  <a:srgbClr val="FFFFFF"/>
                </a:solidFill>
                <a:latin typeface="Oswald Bold"/>
              </a:rPr>
              <a:t>ALGORITHMS USED</a:t>
            </a:r>
          </a:p>
        </p:txBody>
      </p:sp>
      <p:sp>
        <p:nvSpPr>
          <p:cNvPr id="4" name="Freeform 4"/>
          <p:cNvSpPr/>
          <p:nvPr/>
        </p:nvSpPr>
        <p:spPr>
          <a:xfrm>
            <a:off x="16100028" y="-219348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5">
            <a:extLst>
              <a:ext uri="{FF2B5EF4-FFF2-40B4-BE49-F238E27FC236}">
                <a16:creationId xmlns:a16="http://schemas.microsoft.com/office/drawing/2014/main" id="{19DE0AF6-A7C1-8F32-3106-861A671EFB27}"/>
              </a:ext>
            </a:extLst>
          </p:cNvPr>
          <p:cNvSpPr txBox="1"/>
          <p:nvPr/>
        </p:nvSpPr>
        <p:spPr>
          <a:xfrm>
            <a:off x="502645" y="3238500"/>
            <a:ext cx="8453633" cy="6001258"/>
          </a:xfrm>
          <a:prstGeom prst="rect">
            <a:avLst/>
          </a:prstGeom>
        </p:spPr>
        <p:txBody>
          <a:bodyPr wrap="square" lIns="0" tIns="0" rIns="0" bIns="0" rtlCol="0" anchor="t">
            <a:spAutoFit/>
          </a:bodyPr>
          <a:lstStyle/>
          <a:p>
            <a:pPr marL="457200" indent="-457200" algn="l">
              <a:lnSpc>
                <a:spcPct val="150000"/>
              </a:lnSpc>
              <a:buFont typeface="Wingdings" panose="05000000000000000000" pitchFamily="2" charset="2"/>
              <a:buChar char="Ø"/>
            </a:pPr>
            <a:r>
              <a:rPr lang="en-US" sz="4400" spc="284" dirty="0">
                <a:solidFill>
                  <a:srgbClr val="F5FFF5"/>
                </a:solidFill>
                <a:latin typeface="DM Sans"/>
              </a:rPr>
              <a:t>Linear Regression</a:t>
            </a:r>
          </a:p>
          <a:p>
            <a:pPr marL="457200" indent="-457200" algn="l">
              <a:lnSpc>
                <a:spcPct val="150000"/>
              </a:lnSpc>
              <a:buFont typeface="Wingdings" panose="05000000000000000000" pitchFamily="2" charset="2"/>
              <a:buChar char="Ø"/>
            </a:pPr>
            <a:r>
              <a:rPr lang="en-US" sz="4400" b="0" i="0" dirty="0">
                <a:solidFill>
                  <a:schemeClr val="bg1"/>
                </a:solidFill>
                <a:effectLst/>
                <a:latin typeface="Helvetica Neue"/>
              </a:rPr>
              <a:t>Ridge Regression</a:t>
            </a:r>
            <a:endParaRPr lang="en-US" sz="4400" spc="284" dirty="0">
              <a:solidFill>
                <a:schemeClr val="bg1"/>
              </a:solidFill>
              <a:latin typeface="DM Sans"/>
            </a:endParaRPr>
          </a:p>
          <a:p>
            <a:pPr marL="457200" indent="-457200" algn="l">
              <a:lnSpc>
                <a:spcPct val="150000"/>
              </a:lnSpc>
              <a:buFont typeface="Wingdings" panose="05000000000000000000" pitchFamily="2" charset="2"/>
              <a:buChar char="Ø"/>
            </a:pPr>
            <a:r>
              <a:rPr lang="en-US" sz="4400" spc="284" dirty="0">
                <a:solidFill>
                  <a:srgbClr val="F5FFF5"/>
                </a:solidFill>
                <a:latin typeface="DM Sans"/>
              </a:rPr>
              <a:t>Lasso Regression</a:t>
            </a:r>
          </a:p>
          <a:p>
            <a:pPr marL="457200" indent="-457200" algn="l">
              <a:lnSpc>
                <a:spcPct val="150000"/>
              </a:lnSpc>
              <a:buFont typeface="Wingdings" panose="05000000000000000000" pitchFamily="2" charset="2"/>
              <a:buChar char="Ø"/>
            </a:pPr>
            <a:r>
              <a:rPr lang="en-US" sz="4400" spc="284" dirty="0">
                <a:solidFill>
                  <a:srgbClr val="F5FFF5"/>
                </a:solidFill>
                <a:latin typeface="DM Sans"/>
              </a:rPr>
              <a:t>Decision Tree Regression</a:t>
            </a:r>
          </a:p>
          <a:p>
            <a:pPr marL="457200" indent="-457200" algn="l">
              <a:lnSpc>
                <a:spcPct val="150000"/>
              </a:lnSpc>
              <a:buFont typeface="Wingdings" panose="05000000000000000000" pitchFamily="2" charset="2"/>
              <a:buChar char="Ø"/>
            </a:pPr>
            <a:r>
              <a:rPr lang="en-US" sz="4400" spc="284" dirty="0">
                <a:solidFill>
                  <a:srgbClr val="F5FFF5"/>
                </a:solidFill>
                <a:latin typeface="DM Sans"/>
              </a:rPr>
              <a:t>SVM Regression</a:t>
            </a:r>
          </a:p>
          <a:p>
            <a:pPr marL="457200" indent="-457200">
              <a:lnSpc>
                <a:spcPct val="150000"/>
              </a:lnSpc>
              <a:buFont typeface="Wingdings" panose="05000000000000000000" pitchFamily="2" charset="2"/>
              <a:buChar char="Ø"/>
            </a:pPr>
            <a:r>
              <a:rPr lang="en-US" sz="4400" spc="284" dirty="0">
                <a:solidFill>
                  <a:srgbClr val="F5FFF5"/>
                </a:solidFill>
                <a:latin typeface="DM Sans"/>
              </a:rPr>
              <a:t>K Nearest Neighbors</a:t>
            </a:r>
          </a:p>
        </p:txBody>
      </p:sp>
      <p:sp>
        <p:nvSpPr>
          <p:cNvPr id="5" name="TextBox 5">
            <a:extLst>
              <a:ext uri="{FF2B5EF4-FFF2-40B4-BE49-F238E27FC236}">
                <a16:creationId xmlns:a16="http://schemas.microsoft.com/office/drawing/2014/main" id="{690B73BE-BE5F-83CE-1D11-5CFA2ECB9674}"/>
              </a:ext>
            </a:extLst>
          </p:cNvPr>
          <p:cNvSpPr txBox="1"/>
          <p:nvPr/>
        </p:nvSpPr>
        <p:spPr>
          <a:xfrm>
            <a:off x="8887856" y="3823636"/>
            <a:ext cx="8453632" cy="4985596"/>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Ø"/>
            </a:pPr>
            <a:r>
              <a:rPr lang="en-US" sz="4400" spc="284" dirty="0">
                <a:solidFill>
                  <a:srgbClr val="F5FFF5"/>
                </a:solidFill>
                <a:latin typeface="DM Sans"/>
              </a:rPr>
              <a:t>Random Forest Regression</a:t>
            </a:r>
          </a:p>
          <a:p>
            <a:pPr marL="457200" indent="-457200" algn="l">
              <a:lnSpc>
                <a:spcPct val="150000"/>
              </a:lnSpc>
              <a:buFont typeface="Wingdings" panose="05000000000000000000" pitchFamily="2" charset="2"/>
              <a:buChar char="Ø"/>
            </a:pPr>
            <a:r>
              <a:rPr lang="en-US" sz="4400" spc="284" dirty="0">
                <a:solidFill>
                  <a:srgbClr val="F5FFF5"/>
                </a:solidFill>
                <a:latin typeface="DM Sans"/>
              </a:rPr>
              <a:t>Extra Trees Regression</a:t>
            </a:r>
          </a:p>
          <a:p>
            <a:pPr marL="457200" indent="-457200" algn="l">
              <a:lnSpc>
                <a:spcPct val="150000"/>
              </a:lnSpc>
              <a:buFont typeface="Wingdings" panose="05000000000000000000" pitchFamily="2" charset="2"/>
              <a:buChar char="Ø"/>
            </a:pPr>
            <a:r>
              <a:rPr lang="en-US" sz="4400" spc="284" dirty="0">
                <a:solidFill>
                  <a:srgbClr val="F5FFF5"/>
                </a:solidFill>
                <a:latin typeface="DM Sans"/>
              </a:rPr>
              <a:t>Ada Boost Regression</a:t>
            </a:r>
          </a:p>
          <a:p>
            <a:pPr marL="457200" indent="-457200" algn="l">
              <a:lnSpc>
                <a:spcPct val="150000"/>
              </a:lnSpc>
              <a:buFont typeface="Wingdings" panose="05000000000000000000" pitchFamily="2" charset="2"/>
              <a:buChar char="Ø"/>
            </a:pPr>
            <a:r>
              <a:rPr lang="en-US" sz="4400" spc="284" dirty="0">
                <a:solidFill>
                  <a:srgbClr val="F5FFF5"/>
                </a:solidFill>
                <a:latin typeface="DM Sans"/>
              </a:rPr>
              <a:t>Voting Regression</a:t>
            </a:r>
          </a:p>
          <a:p>
            <a:pPr marL="457200" indent="-457200" algn="l">
              <a:lnSpc>
                <a:spcPct val="150000"/>
              </a:lnSpc>
              <a:buFont typeface="Wingdings" panose="05000000000000000000" pitchFamily="2" charset="2"/>
              <a:buChar char="Ø"/>
            </a:pPr>
            <a:r>
              <a:rPr lang="en-US" sz="4400" spc="284" dirty="0">
                <a:solidFill>
                  <a:srgbClr val="F5FFF5"/>
                </a:solidFill>
                <a:latin typeface="DM Sans"/>
              </a:rPr>
              <a:t>Stacking Regression</a:t>
            </a:r>
          </a:p>
        </p:txBody>
      </p:sp>
      <p:sp>
        <p:nvSpPr>
          <p:cNvPr id="10" name="Date Placeholder 9">
            <a:extLst>
              <a:ext uri="{FF2B5EF4-FFF2-40B4-BE49-F238E27FC236}">
                <a16:creationId xmlns:a16="http://schemas.microsoft.com/office/drawing/2014/main" id="{70AA468E-6B2E-29F5-511C-F0BB5C2D29A7}"/>
              </a:ext>
            </a:extLst>
          </p:cNvPr>
          <p:cNvSpPr>
            <a:spLocks noGrp="1"/>
          </p:cNvSpPr>
          <p:nvPr>
            <p:ph type="dt" sz="half" idx="10"/>
          </p:nvPr>
        </p:nvSpPr>
        <p:spPr/>
        <p:txBody>
          <a:bodyPr/>
          <a:lstStyle/>
          <a:p>
            <a:fld id="{0025CA08-7D4D-43D3-B186-BB1F79255842}" type="datetime1">
              <a:rPr lang="en-IN" smtClean="0"/>
              <a:t>14-07-2023</a:t>
            </a:fld>
            <a:endParaRPr lang="en-US" dirty="0"/>
          </a:p>
        </p:txBody>
      </p:sp>
      <p:sp>
        <p:nvSpPr>
          <p:cNvPr id="11" name="Footer Placeholder 10">
            <a:extLst>
              <a:ext uri="{FF2B5EF4-FFF2-40B4-BE49-F238E27FC236}">
                <a16:creationId xmlns:a16="http://schemas.microsoft.com/office/drawing/2014/main" id="{A39FC8C6-0201-39D4-6CA4-34A9AE022378}"/>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12" name="Slide Number Placeholder 11">
            <a:extLst>
              <a:ext uri="{FF2B5EF4-FFF2-40B4-BE49-F238E27FC236}">
                <a16:creationId xmlns:a16="http://schemas.microsoft.com/office/drawing/2014/main" id="{47F93FCA-1D03-6C82-E6AD-B53BF3124C22}"/>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1532112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0075752" y="234222"/>
            <a:ext cx="13130100" cy="13188954"/>
            <a:chOff x="-13453" y="-8088"/>
            <a:chExt cx="809173" cy="812800"/>
          </a:xfrm>
        </p:grpSpPr>
        <p:sp>
          <p:nvSpPr>
            <p:cNvPr id="6" name="Freeform 6"/>
            <p:cNvSpPr/>
            <p:nvPr/>
          </p:nvSpPr>
          <p:spPr>
            <a:xfrm>
              <a:off x="-13453" y="-8088"/>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txBody>
            <a:bodyPr/>
            <a:lstStyle/>
            <a:p>
              <a:endParaRPr lang="en-US" dirty="0"/>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402971" y="5950678"/>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0" name="TextBox 10"/>
          <p:cNvSpPr txBox="1"/>
          <p:nvPr/>
        </p:nvSpPr>
        <p:spPr>
          <a:xfrm>
            <a:off x="3589859" y="3106202"/>
            <a:ext cx="5706541" cy="1333635"/>
          </a:xfrm>
          <a:prstGeom prst="rect">
            <a:avLst/>
          </a:prstGeom>
        </p:spPr>
        <p:txBody>
          <a:bodyPr wrap="square" lIns="0" tIns="0" rIns="0" bIns="0" rtlCol="0" anchor="t">
            <a:spAutoFit/>
          </a:bodyPr>
          <a:lstStyle/>
          <a:p>
            <a:pPr>
              <a:lnSpc>
                <a:spcPts val="11349"/>
              </a:lnSpc>
            </a:pPr>
            <a:r>
              <a:rPr lang="en-US" sz="8224" spc="806" dirty="0">
                <a:solidFill>
                  <a:srgbClr val="FFFFFF"/>
                </a:solidFill>
                <a:latin typeface="Oswald Bold"/>
              </a:rPr>
              <a:t>ACCURACY</a:t>
            </a:r>
          </a:p>
        </p:txBody>
      </p:sp>
      <p:sp>
        <p:nvSpPr>
          <p:cNvPr id="11" name="TextBox 11"/>
          <p:cNvSpPr txBox="1"/>
          <p:nvPr/>
        </p:nvSpPr>
        <p:spPr>
          <a:xfrm>
            <a:off x="1467290" y="5041563"/>
            <a:ext cx="7067110" cy="1003673"/>
          </a:xfrm>
          <a:prstGeom prst="rect">
            <a:avLst/>
          </a:prstGeom>
        </p:spPr>
        <p:txBody>
          <a:bodyPr wrap="square" lIns="0" tIns="0" rIns="0" bIns="0" rtlCol="0" anchor="t">
            <a:spAutoFit/>
          </a:bodyPr>
          <a:lstStyle/>
          <a:p>
            <a:pPr marL="457200" indent="-457200" algn="l">
              <a:lnSpc>
                <a:spcPts val="3992"/>
              </a:lnSpc>
              <a:buFont typeface="Arial" panose="020B0604020202020204" pitchFamily="34" charset="0"/>
              <a:buChar char="•"/>
            </a:pPr>
            <a:r>
              <a:rPr lang="en-US" sz="2893" b="1" spc="283" dirty="0">
                <a:solidFill>
                  <a:srgbClr val="F5FFF5"/>
                </a:solidFill>
                <a:latin typeface="DM Sans"/>
              </a:rPr>
              <a:t>Best accuracy was achieved by Random Forest Regression. </a:t>
            </a:r>
          </a:p>
        </p:txBody>
      </p:sp>
      <p:sp>
        <p:nvSpPr>
          <p:cNvPr id="12" name="TextBox 12"/>
          <p:cNvSpPr txBox="1"/>
          <p:nvPr/>
        </p:nvSpPr>
        <p:spPr>
          <a:xfrm>
            <a:off x="11180546" y="3534654"/>
            <a:ext cx="7202160" cy="3275399"/>
          </a:xfrm>
          <a:prstGeom prst="rect">
            <a:avLst/>
          </a:prstGeom>
        </p:spPr>
        <p:txBody>
          <a:bodyPr lIns="0" tIns="0" rIns="0" bIns="0" rtlCol="0" anchor="t">
            <a:spAutoFit/>
          </a:bodyPr>
          <a:lstStyle/>
          <a:p>
            <a:pPr marL="0" lvl="0" indent="0" algn="ctr">
              <a:lnSpc>
                <a:spcPts val="26787"/>
              </a:lnSpc>
              <a:spcBef>
                <a:spcPct val="0"/>
              </a:spcBef>
            </a:pPr>
            <a:r>
              <a:rPr lang="en-US" sz="19411" dirty="0">
                <a:solidFill>
                  <a:srgbClr val="231F20"/>
                </a:solidFill>
                <a:latin typeface="Oswald Bold"/>
              </a:rPr>
              <a:t>89%</a:t>
            </a:r>
          </a:p>
        </p:txBody>
      </p:sp>
      <p:grpSp>
        <p:nvGrpSpPr>
          <p:cNvPr id="13" name="Group 13"/>
          <p:cNvGrpSpPr/>
          <p:nvPr/>
        </p:nvGrpSpPr>
        <p:grpSpPr>
          <a:xfrm>
            <a:off x="12008157" y="6814865"/>
            <a:ext cx="5389934" cy="931759"/>
            <a:chOff x="33857" y="0"/>
            <a:chExt cx="7186578" cy="1242346"/>
          </a:xfrm>
        </p:grpSpPr>
        <p:grpSp>
          <p:nvGrpSpPr>
            <p:cNvPr id="14" name="Group 14"/>
            <p:cNvGrpSpPr>
              <a:grpSpLocks noChangeAspect="1"/>
            </p:cNvGrpSpPr>
            <p:nvPr/>
          </p:nvGrpSpPr>
          <p:grpSpPr>
            <a:xfrm>
              <a:off x="33857" y="0"/>
              <a:ext cx="7186578" cy="1242346"/>
              <a:chOff x="62154" y="0"/>
              <a:chExt cx="13192924" cy="2280664"/>
            </a:xfrm>
          </p:grpSpPr>
          <p:sp>
            <p:nvSpPr>
              <p:cNvPr id="15" name="Freeform 15"/>
              <p:cNvSpPr/>
              <p:nvPr/>
            </p:nvSpPr>
            <p:spPr>
              <a:xfrm>
                <a:off x="62154" y="22842"/>
                <a:ext cx="10571727" cy="2257822"/>
              </a:xfrm>
              <a:custGeom>
                <a:avLst/>
                <a:gdLst/>
                <a:ahLst/>
                <a:cxnLst/>
                <a:rect l="l" t="t" r="r" b="b"/>
                <a:pathLst>
                  <a:path w="10571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p:spPr>
            <p:txBody>
              <a:bodyPr/>
              <a:lstStyle/>
              <a:p>
                <a:endParaRPr lang="en-US" dirty="0"/>
              </a:p>
            </p:txBody>
          </p:sp>
          <p:sp>
            <p:nvSpPr>
              <p:cNvPr id="16" name="Freeform 16"/>
              <p:cNvSpPr/>
              <p:nvPr/>
            </p:nvSpPr>
            <p:spPr>
              <a:xfrm>
                <a:off x="10684351" y="0"/>
                <a:ext cx="2570727" cy="2257821"/>
              </a:xfrm>
              <a:custGeom>
                <a:avLst/>
                <a:gdLst/>
                <a:ahLst/>
                <a:cxnLst/>
                <a:rect l="l" t="t" r="r" b="b"/>
                <a:pathLst>
                  <a:path w="25707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B3B5A9"/>
              </a:solidFill>
            </p:spPr>
          </p:sp>
        </p:grpSp>
      </p:grpSp>
      <p:sp>
        <p:nvSpPr>
          <p:cNvPr id="17" name="TextBox 16">
            <a:extLst>
              <a:ext uri="{FF2B5EF4-FFF2-40B4-BE49-F238E27FC236}">
                <a16:creationId xmlns:a16="http://schemas.microsoft.com/office/drawing/2014/main" id="{C52B92CD-3FE6-7934-F4EA-EF286A5F8FFF}"/>
              </a:ext>
            </a:extLst>
          </p:cNvPr>
          <p:cNvSpPr txBox="1"/>
          <p:nvPr/>
        </p:nvSpPr>
        <p:spPr>
          <a:xfrm>
            <a:off x="1287500" y="6314545"/>
            <a:ext cx="8900334" cy="861774"/>
          </a:xfrm>
          <a:prstGeom prst="rect">
            <a:avLst/>
          </a:prstGeom>
        </p:spPr>
        <p:txBody>
          <a:bodyPr lIns="0" tIns="0" rIns="0" bIns="0" rtlCol="0" anchor="t">
            <a:spAutoFit/>
          </a:bodyPr>
          <a:lstStyle/>
          <a:p>
            <a:pPr marL="671084" lvl="1" indent="-457200">
              <a:buFont typeface="Arial" panose="020B0604020202020204" pitchFamily="34" charset="0"/>
              <a:buChar char="•"/>
            </a:pPr>
            <a:r>
              <a:rPr lang="en-US" sz="2800" b="1" spc="194" dirty="0">
                <a:solidFill>
                  <a:schemeClr val="bg1"/>
                </a:solidFill>
                <a:latin typeface="DM Sans"/>
              </a:rPr>
              <a:t>The R2 score of Voting regressor is 0.88735</a:t>
            </a:r>
          </a:p>
        </p:txBody>
      </p:sp>
      <p:sp>
        <p:nvSpPr>
          <p:cNvPr id="18" name="Freeform 15">
            <a:extLst>
              <a:ext uri="{FF2B5EF4-FFF2-40B4-BE49-F238E27FC236}">
                <a16:creationId xmlns:a16="http://schemas.microsoft.com/office/drawing/2014/main" id="{9E3C5558-8909-1185-AE8C-717C51A51BA3}"/>
              </a:ext>
            </a:extLst>
          </p:cNvPr>
          <p:cNvSpPr/>
          <p:nvPr/>
        </p:nvSpPr>
        <p:spPr>
          <a:xfrm>
            <a:off x="12553908" y="6789205"/>
            <a:ext cx="4319051" cy="922427"/>
          </a:xfrm>
          <a:custGeom>
            <a:avLst/>
            <a:gdLst/>
            <a:ahLst/>
            <a:cxnLst/>
            <a:rect l="l" t="t" r="r" b="b"/>
            <a:pathLst>
              <a:path w="10571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p:spPr>
        <p:txBody>
          <a:bodyPr/>
          <a:lstStyle/>
          <a:p>
            <a:endParaRPr lang="en-US" dirty="0"/>
          </a:p>
        </p:txBody>
      </p:sp>
      <p:sp>
        <p:nvSpPr>
          <p:cNvPr id="20" name="TextBox 16">
            <a:extLst>
              <a:ext uri="{FF2B5EF4-FFF2-40B4-BE49-F238E27FC236}">
                <a16:creationId xmlns:a16="http://schemas.microsoft.com/office/drawing/2014/main" id="{30094B23-F633-5CC3-86C3-E33FBD272433}"/>
              </a:ext>
            </a:extLst>
          </p:cNvPr>
          <p:cNvSpPr txBox="1"/>
          <p:nvPr/>
        </p:nvSpPr>
        <p:spPr>
          <a:xfrm>
            <a:off x="1269776" y="7280745"/>
            <a:ext cx="8900334" cy="861774"/>
          </a:xfrm>
          <a:prstGeom prst="rect">
            <a:avLst/>
          </a:prstGeom>
        </p:spPr>
        <p:txBody>
          <a:bodyPr lIns="0" tIns="0" rIns="0" bIns="0" rtlCol="0" anchor="t">
            <a:spAutoFit/>
          </a:bodyPr>
          <a:lstStyle/>
          <a:p>
            <a:pPr marL="671084" lvl="1" indent="-457200">
              <a:buFont typeface="Arial" panose="020B0604020202020204" pitchFamily="34" charset="0"/>
              <a:buChar char="•"/>
            </a:pPr>
            <a:r>
              <a:rPr lang="en-US" sz="2800" b="1" spc="194" dirty="0">
                <a:solidFill>
                  <a:schemeClr val="bg1"/>
                </a:solidFill>
                <a:latin typeface="DM Sans"/>
              </a:rPr>
              <a:t>The Mean Absolute Error of Voting Regressor is 0.15862 </a:t>
            </a:r>
          </a:p>
        </p:txBody>
      </p:sp>
      <p:sp>
        <p:nvSpPr>
          <p:cNvPr id="23" name="Date Placeholder 22">
            <a:extLst>
              <a:ext uri="{FF2B5EF4-FFF2-40B4-BE49-F238E27FC236}">
                <a16:creationId xmlns:a16="http://schemas.microsoft.com/office/drawing/2014/main" id="{F4AEA42A-E752-D9A5-950C-65868949DE62}"/>
              </a:ext>
            </a:extLst>
          </p:cNvPr>
          <p:cNvSpPr>
            <a:spLocks noGrp="1"/>
          </p:cNvSpPr>
          <p:nvPr>
            <p:ph type="dt" sz="half" idx="10"/>
          </p:nvPr>
        </p:nvSpPr>
        <p:spPr/>
        <p:txBody>
          <a:bodyPr/>
          <a:lstStyle/>
          <a:p>
            <a:fld id="{17F6C073-DAD1-4455-9417-40CD9A003BC1}" type="datetime1">
              <a:rPr lang="en-IN" smtClean="0"/>
              <a:t>14-07-2023</a:t>
            </a:fld>
            <a:endParaRPr lang="en-US" dirty="0"/>
          </a:p>
        </p:txBody>
      </p:sp>
      <p:sp>
        <p:nvSpPr>
          <p:cNvPr id="24" name="Footer Placeholder 23">
            <a:extLst>
              <a:ext uri="{FF2B5EF4-FFF2-40B4-BE49-F238E27FC236}">
                <a16:creationId xmlns:a16="http://schemas.microsoft.com/office/drawing/2014/main" id="{FDE21B15-5F86-94D2-80CC-8F7162306B0A}"/>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25" name="Slide Number Placeholder 24">
            <a:extLst>
              <a:ext uri="{FF2B5EF4-FFF2-40B4-BE49-F238E27FC236}">
                <a16:creationId xmlns:a16="http://schemas.microsoft.com/office/drawing/2014/main" id="{FA04D1D0-0583-C9F7-5D84-FEA0EE3AA10F}"/>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22576" y="0"/>
            <a:ext cx="18288000" cy="10287000"/>
          </a:xfrm>
          <a:prstGeom prst="rect">
            <a:avLst/>
          </a:prstGeom>
        </p:spPr>
      </p:pic>
      <p:grpSp>
        <p:nvGrpSpPr>
          <p:cNvPr id="3" name="Group 3"/>
          <p:cNvGrpSpPr/>
          <p:nvPr/>
        </p:nvGrpSpPr>
        <p:grpSpPr>
          <a:xfrm>
            <a:off x="-91107" y="-455643"/>
            <a:ext cx="18470213" cy="2551144"/>
            <a:chOff x="0" y="-63498"/>
            <a:chExt cx="4816592" cy="876298"/>
          </a:xfrm>
        </p:grpSpPr>
        <p:sp>
          <p:nvSpPr>
            <p:cNvPr id="4" name="Freeform 4"/>
            <p:cNvSpPr/>
            <p:nvPr/>
          </p:nvSpPr>
          <p:spPr>
            <a:xfrm>
              <a:off x="0" y="-63498"/>
              <a:ext cx="4816592" cy="876297"/>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dirty="0"/>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173200" y="-40767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3962400" y="419100"/>
            <a:ext cx="10906040"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rPr>
              <a:t>OUTPUTS</a:t>
            </a:r>
          </a:p>
        </p:txBody>
      </p:sp>
      <p:sp>
        <p:nvSpPr>
          <p:cNvPr id="8" name="Freeform 6">
            <a:extLst>
              <a:ext uri="{FF2B5EF4-FFF2-40B4-BE49-F238E27FC236}">
                <a16:creationId xmlns:a16="http://schemas.microsoft.com/office/drawing/2014/main" id="{320D00E0-B7EA-E213-5453-C12D4B9F6F1D}"/>
              </a:ext>
            </a:extLst>
          </p:cNvPr>
          <p:cNvSpPr/>
          <p:nvPr/>
        </p:nvSpPr>
        <p:spPr>
          <a:xfrm rot="16364865">
            <a:off x="-1990014" y="-43442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Picture 10">
            <a:extLst>
              <a:ext uri="{FF2B5EF4-FFF2-40B4-BE49-F238E27FC236}">
                <a16:creationId xmlns:a16="http://schemas.microsoft.com/office/drawing/2014/main" id="{CB5E1C73-824B-C32B-6FC9-37D375E50108}"/>
              </a:ext>
            </a:extLst>
          </p:cNvPr>
          <p:cNvPicPr>
            <a:picLocks noChangeAspect="1"/>
          </p:cNvPicPr>
          <p:nvPr/>
        </p:nvPicPr>
        <p:blipFill>
          <a:blip r:embed="rId5"/>
          <a:stretch>
            <a:fillRect/>
          </a:stretch>
        </p:blipFill>
        <p:spPr>
          <a:xfrm>
            <a:off x="2617304" y="2184449"/>
            <a:ext cx="12277640" cy="8019611"/>
          </a:xfrm>
          <a:prstGeom prst="rect">
            <a:avLst/>
          </a:prstGeom>
        </p:spPr>
      </p:pic>
      <p:sp>
        <p:nvSpPr>
          <p:cNvPr id="13" name="Date Placeholder 12">
            <a:extLst>
              <a:ext uri="{FF2B5EF4-FFF2-40B4-BE49-F238E27FC236}">
                <a16:creationId xmlns:a16="http://schemas.microsoft.com/office/drawing/2014/main" id="{792A367A-C111-6C70-F537-602BBEA93D4E}"/>
              </a:ext>
            </a:extLst>
          </p:cNvPr>
          <p:cNvSpPr>
            <a:spLocks noGrp="1"/>
          </p:cNvSpPr>
          <p:nvPr>
            <p:ph type="dt" sz="half" idx="10"/>
          </p:nvPr>
        </p:nvSpPr>
        <p:spPr/>
        <p:txBody>
          <a:bodyPr/>
          <a:lstStyle/>
          <a:p>
            <a:fld id="{F1784F5B-E0A8-4C05-9B30-71DF2E3EFEF1}" type="datetime1">
              <a:rPr lang="en-IN" smtClean="0"/>
              <a:t>14-07-2023</a:t>
            </a:fld>
            <a:endParaRPr lang="en-US" dirty="0"/>
          </a:p>
        </p:txBody>
      </p:sp>
      <p:sp>
        <p:nvSpPr>
          <p:cNvPr id="14" name="Footer Placeholder 13">
            <a:extLst>
              <a:ext uri="{FF2B5EF4-FFF2-40B4-BE49-F238E27FC236}">
                <a16:creationId xmlns:a16="http://schemas.microsoft.com/office/drawing/2014/main" id="{C14F2CF5-DFFB-E502-896E-564FD9CD4D1F}"/>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15" name="Slide Number Placeholder 14">
            <a:extLst>
              <a:ext uri="{FF2B5EF4-FFF2-40B4-BE49-F238E27FC236}">
                <a16:creationId xmlns:a16="http://schemas.microsoft.com/office/drawing/2014/main" id="{F1890D8E-0DAB-679F-7226-412DEE850373}"/>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1982622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22576" y="0"/>
            <a:ext cx="18288000" cy="10287000"/>
          </a:xfrm>
          <a:prstGeom prst="rect">
            <a:avLst/>
          </a:prstGeom>
        </p:spPr>
      </p:pic>
      <p:grpSp>
        <p:nvGrpSpPr>
          <p:cNvPr id="3" name="Group 3"/>
          <p:cNvGrpSpPr/>
          <p:nvPr/>
        </p:nvGrpSpPr>
        <p:grpSpPr>
          <a:xfrm>
            <a:off x="-91107" y="-455643"/>
            <a:ext cx="18470213" cy="2551144"/>
            <a:chOff x="0" y="-63498"/>
            <a:chExt cx="4816592" cy="876298"/>
          </a:xfrm>
        </p:grpSpPr>
        <p:sp>
          <p:nvSpPr>
            <p:cNvPr id="4" name="Freeform 4"/>
            <p:cNvSpPr/>
            <p:nvPr/>
          </p:nvSpPr>
          <p:spPr>
            <a:xfrm>
              <a:off x="0" y="-63498"/>
              <a:ext cx="4816592" cy="876297"/>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dirty="0"/>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173200" y="-40767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3962400" y="419100"/>
            <a:ext cx="10906040"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rPr>
              <a:t>OUTPUTS</a:t>
            </a:r>
          </a:p>
        </p:txBody>
      </p:sp>
      <p:sp>
        <p:nvSpPr>
          <p:cNvPr id="8" name="Freeform 6">
            <a:extLst>
              <a:ext uri="{FF2B5EF4-FFF2-40B4-BE49-F238E27FC236}">
                <a16:creationId xmlns:a16="http://schemas.microsoft.com/office/drawing/2014/main" id="{320D00E0-B7EA-E213-5453-C12D4B9F6F1D}"/>
              </a:ext>
            </a:extLst>
          </p:cNvPr>
          <p:cNvSpPr/>
          <p:nvPr/>
        </p:nvSpPr>
        <p:spPr>
          <a:xfrm rot="16364865">
            <a:off x="-1990014" y="-43442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3" name="Picture 12">
            <a:extLst>
              <a:ext uri="{FF2B5EF4-FFF2-40B4-BE49-F238E27FC236}">
                <a16:creationId xmlns:a16="http://schemas.microsoft.com/office/drawing/2014/main" id="{73288661-F375-6992-7B6A-46A96EABBEDE}"/>
              </a:ext>
            </a:extLst>
          </p:cNvPr>
          <p:cNvPicPr>
            <a:picLocks noChangeAspect="1"/>
          </p:cNvPicPr>
          <p:nvPr/>
        </p:nvPicPr>
        <p:blipFill>
          <a:blip r:embed="rId5"/>
          <a:stretch>
            <a:fillRect/>
          </a:stretch>
        </p:blipFill>
        <p:spPr>
          <a:xfrm>
            <a:off x="2422408" y="2188147"/>
            <a:ext cx="12969991" cy="7984553"/>
          </a:xfrm>
          <a:prstGeom prst="rect">
            <a:avLst/>
          </a:prstGeom>
        </p:spPr>
      </p:pic>
      <p:sp>
        <p:nvSpPr>
          <p:cNvPr id="11" name="Date Placeholder 10">
            <a:extLst>
              <a:ext uri="{FF2B5EF4-FFF2-40B4-BE49-F238E27FC236}">
                <a16:creationId xmlns:a16="http://schemas.microsoft.com/office/drawing/2014/main" id="{040E01BB-C211-8E4A-2B85-2A50B61406BA}"/>
              </a:ext>
            </a:extLst>
          </p:cNvPr>
          <p:cNvSpPr>
            <a:spLocks noGrp="1"/>
          </p:cNvSpPr>
          <p:nvPr>
            <p:ph type="dt" sz="half" idx="10"/>
          </p:nvPr>
        </p:nvSpPr>
        <p:spPr/>
        <p:txBody>
          <a:bodyPr/>
          <a:lstStyle/>
          <a:p>
            <a:fld id="{F2CEB183-3E00-4B33-AB0C-CB7DBBA11123}" type="datetime1">
              <a:rPr lang="en-IN" smtClean="0"/>
              <a:t>14-07-2023</a:t>
            </a:fld>
            <a:endParaRPr lang="en-US" dirty="0"/>
          </a:p>
        </p:txBody>
      </p:sp>
      <p:sp>
        <p:nvSpPr>
          <p:cNvPr id="14" name="Footer Placeholder 13">
            <a:extLst>
              <a:ext uri="{FF2B5EF4-FFF2-40B4-BE49-F238E27FC236}">
                <a16:creationId xmlns:a16="http://schemas.microsoft.com/office/drawing/2014/main" id="{C79A70BF-B94A-7F35-284E-A964D5E29B56}"/>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15" name="Slide Number Placeholder 14">
            <a:extLst>
              <a:ext uri="{FF2B5EF4-FFF2-40B4-BE49-F238E27FC236}">
                <a16:creationId xmlns:a16="http://schemas.microsoft.com/office/drawing/2014/main" id="{4A7FD67F-192E-5D92-93D5-32AAB68309BA}"/>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281883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22576" y="0"/>
            <a:ext cx="18288000" cy="10287000"/>
          </a:xfrm>
          <a:prstGeom prst="rect">
            <a:avLst/>
          </a:prstGeom>
        </p:spPr>
      </p:pic>
      <p:grpSp>
        <p:nvGrpSpPr>
          <p:cNvPr id="3" name="Group 3"/>
          <p:cNvGrpSpPr/>
          <p:nvPr/>
        </p:nvGrpSpPr>
        <p:grpSpPr>
          <a:xfrm>
            <a:off x="-91107" y="-455643"/>
            <a:ext cx="18470213" cy="2551144"/>
            <a:chOff x="0" y="-63498"/>
            <a:chExt cx="4816592" cy="876298"/>
          </a:xfrm>
        </p:grpSpPr>
        <p:sp>
          <p:nvSpPr>
            <p:cNvPr id="4" name="Freeform 4"/>
            <p:cNvSpPr/>
            <p:nvPr/>
          </p:nvSpPr>
          <p:spPr>
            <a:xfrm>
              <a:off x="0" y="-63498"/>
              <a:ext cx="4816592" cy="876297"/>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dirty="0"/>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4173200" y="-40767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3962400" y="419100"/>
            <a:ext cx="10906040"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rPr>
              <a:t>OUTPUTS</a:t>
            </a:r>
          </a:p>
        </p:txBody>
      </p:sp>
      <p:sp>
        <p:nvSpPr>
          <p:cNvPr id="8" name="Freeform 6">
            <a:extLst>
              <a:ext uri="{FF2B5EF4-FFF2-40B4-BE49-F238E27FC236}">
                <a16:creationId xmlns:a16="http://schemas.microsoft.com/office/drawing/2014/main" id="{320D00E0-B7EA-E213-5453-C12D4B9F6F1D}"/>
              </a:ext>
            </a:extLst>
          </p:cNvPr>
          <p:cNvSpPr/>
          <p:nvPr/>
        </p:nvSpPr>
        <p:spPr>
          <a:xfrm rot="16364865">
            <a:off x="-1990014" y="-43442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5" name="Picture 14">
            <a:extLst>
              <a:ext uri="{FF2B5EF4-FFF2-40B4-BE49-F238E27FC236}">
                <a16:creationId xmlns:a16="http://schemas.microsoft.com/office/drawing/2014/main" id="{29931FD1-A14F-80BF-8D12-97E679F806BB}"/>
              </a:ext>
            </a:extLst>
          </p:cNvPr>
          <p:cNvPicPr>
            <a:picLocks noChangeAspect="1"/>
          </p:cNvPicPr>
          <p:nvPr/>
        </p:nvPicPr>
        <p:blipFill>
          <a:blip r:embed="rId5"/>
          <a:stretch>
            <a:fillRect/>
          </a:stretch>
        </p:blipFill>
        <p:spPr>
          <a:xfrm>
            <a:off x="22576" y="4381500"/>
            <a:ext cx="7467755" cy="2929867"/>
          </a:xfrm>
          <a:prstGeom prst="rect">
            <a:avLst/>
          </a:prstGeom>
        </p:spPr>
      </p:pic>
      <p:pic>
        <p:nvPicPr>
          <p:cNvPr id="17" name="Picture 16">
            <a:extLst>
              <a:ext uri="{FF2B5EF4-FFF2-40B4-BE49-F238E27FC236}">
                <a16:creationId xmlns:a16="http://schemas.microsoft.com/office/drawing/2014/main" id="{35CC7DF0-9A56-C2CA-676F-E71B58A460D8}"/>
              </a:ext>
            </a:extLst>
          </p:cNvPr>
          <p:cNvPicPr>
            <a:picLocks noChangeAspect="1"/>
          </p:cNvPicPr>
          <p:nvPr/>
        </p:nvPicPr>
        <p:blipFill>
          <a:blip r:embed="rId6"/>
          <a:stretch>
            <a:fillRect/>
          </a:stretch>
        </p:blipFill>
        <p:spPr>
          <a:xfrm>
            <a:off x="8247756" y="3413187"/>
            <a:ext cx="9753600" cy="6324599"/>
          </a:xfrm>
          <a:prstGeom prst="rect">
            <a:avLst/>
          </a:prstGeom>
        </p:spPr>
      </p:pic>
      <p:sp>
        <p:nvSpPr>
          <p:cNvPr id="18" name="TextBox 17">
            <a:extLst>
              <a:ext uri="{FF2B5EF4-FFF2-40B4-BE49-F238E27FC236}">
                <a16:creationId xmlns:a16="http://schemas.microsoft.com/office/drawing/2014/main" id="{D2525D81-0F68-0C4A-B54D-44B3153976D2}"/>
              </a:ext>
            </a:extLst>
          </p:cNvPr>
          <p:cNvSpPr txBox="1"/>
          <p:nvPr/>
        </p:nvSpPr>
        <p:spPr>
          <a:xfrm>
            <a:off x="123165" y="3413187"/>
            <a:ext cx="5805154" cy="830997"/>
          </a:xfrm>
          <a:prstGeom prst="rect">
            <a:avLst/>
          </a:prstGeom>
          <a:noFill/>
        </p:spPr>
        <p:txBody>
          <a:bodyPr wrap="square" rtlCol="0">
            <a:spAutoFit/>
          </a:bodyPr>
          <a:lstStyle/>
          <a:p>
            <a:r>
              <a:rPr lang="en-US" sz="4800" b="1" dirty="0">
                <a:latin typeface="DM Sans" pitchFamily="2" charset="0"/>
              </a:rPr>
              <a:t>Predicted Price:</a:t>
            </a:r>
          </a:p>
        </p:txBody>
      </p:sp>
      <p:sp>
        <p:nvSpPr>
          <p:cNvPr id="19" name="TextBox 18">
            <a:extLst>
              <a:ext uri="{FF2B5EF4-FFF2-40B4-BE49-F238E27FC236}">
                <a16:creationId xmlns:a16="http://schemas.microsoft.com/office/drawing/2014/main" id="{60519BB0-F074-222E-D084-F8847ECCA462}"/>
              </a:ext>
            </a:extLst>
          </p:cNvPr>
          <p:cNvSpPr txBox="1"/>
          <p:nvPr/>
        </p:nvSpPr>
        <p:spPr>
          <a:xfrm>
            <a:off x="8181903" y="2483124"/>
            <a:ext cx="5805154" cy="830997"/>
          </a:xfrm>
          <a:prstGeom prst="rect">
            <a:avLst/>
          </a:prstGeom>
          <a:noFill/>
        </p:spPr>
        <p:txBody>
          <a:bodyPr wrap="square" rtlCol="0">
            <a:spAutoFit/>
          </a:bodyPr>
          <a:lstStyle/>
          <a:p>
            <a:r>
              <a:rPr lang="en-US" sz="4800" b="1" dirty="0">
                <a:latin typeface="DM Sans" pitchFamily="2" charset="0"/>
              </a:rPr>
              <a:t>Actual Price:</a:t>
            </a:r>
          </a:p>
        </p:txBody>
      </p:sp>
      <p:sp>
        <p:nvSpPr>
          <p:cNvPr id="11" name="Date Placeholder 10">
            <a:extLst>
              <a:ext uri="{FF2B5EF4-FFF2-40B4-BE49-F238E27FC236}">
                <a16:creationId xmlns:a16="http://schemas.microsoft.com/office/drawing/2014/main" id="{1D1C7993-91FF-63A7-8CDA-90FB9419D0DC}"/>
              </a:ext>
            </a:extLst>
          </p:cNvPr>
          <p:cNvSpPr>
            <a:spLocks noGrp="1"/>
          </p:cNvSpPr>
          <p:nvPr>
            <p:ph type="dt" sz="half" idx="10"/>
          </p:nvPr>
        </p:nvSpPr>
        <p:spPr/>
        <p:txBody>
          <a:bodyPr/>
          <a:lstStyle/>
          <a:p>
            <a:fld id="{8265453F-3FE1-42BF-A27C-76B3C4C87CB9}" type="datetime1">
              <a:rPr lang="en-IN" smtClean="0"/>
              <a:t>14-07-2023</a:t>
            </a:fld>
            <a:endParaRPr lang="en-US" dirty="0"/>
          </a:p>
        </p:txBody>
      </p:sp>
      <p:sp>
        <p:nvSpPr>
          <p:cNvPr id="13" name="Footer Placeholder 12">
            <a:extLst>
              <a:ext uri="{FF2B5EF4-FFF2-40B4-BE49-F238E27FC236}">
                <a16:creationId xmlns:a16="http://schemas.microsoft.com/office/drawing/2014/main" id="{011B43DE-1A73-326C-362E-8403AF53E39A}"/>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14" name="Slide Number Placeholder 13">
            <a:extLst>
              <a:ext uri="{FF2B5EF4-FFF2-40B4-BE49-F238E27FC236}">
                <a16:creationId xmlns:a16="http://schemas.microsoft.com/office/drawing/2014/main" id="{5D608164-FC09-E0AF-1874-AEBC654A6E56}"/>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2899753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1905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sp>
      <p:grpSp>
        <p:nvGrpSpPr>
          <p:cNvPr id="8" name="Group 8"/>
          <p:cNvGrpSpPr/>
          <p:nvPr/>
        </p:nvGrpSpPr>
        <p:grpSpPr>
          <a:xfrm>
            <a:off x="931743" y="2944634"/>
            <a:ext cx="10333752" cy="3291448"/>
            <a:chOff x="-44336" y="-35673"/>
            <a:chExt cx="3682024" cy="848473"/>
          </a:xfrm>
        </p:grpSpPr>
        <p:sp>
          <p:nvSpPr>
            <p:cNvPr id="9" name="Freeform 9"/>
            <p:cNvSpPr/>
            <p:nvPr/>
          </p:nvSpPr>
          <p:spPr>
            <a:xfrm>
              <a:off x="-44336" y="-35673"/>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dirty="0"/>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11" name="Freeform 11"/>
          <p:cNvSpPr/>
          <p:nvPr/>
        </p:nvSpPr>
        <p:spPr>
          <a:xfrm>
            <a:off x="1192736" y="3132340"/>
            <a:ext cx="1635088" cy="2056029"/>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142191" y="715930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4"/>
            <a:stretch>
              <a:fillRect t="-86495"/>
            </a:stretch>
          </a:blipFill>
        </p:spPr>
      </p:sp>
      <p:grpSp>
        <p:nvGrpSpPr>
          <p:cNvPr id="13" name="Group 13"/>
          <p:cNvGrpSpPr/>
          <p:nvPr/>
        </p:nvGrpSpPr>
        <p:grpSpPr>
          <a:xfrm>
            <a:off x="847995" y="6129254"/>
            <a:ext cx="10333752" cy="2896822"/>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dirty="0"/>
            </a:p>
          </p:txBody>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16" name="Freeform 16"/>
          <p:cNvSpPr/>
          <p:nvPr/>
        </p:nvSpPr>
        <p:spPr>
          <a:xfrm>
            <a:off x="1109235" y="6770224"/>
            <a:ext cx="1485909" cy="1576085"/>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7" name="TextBox 17"/>
          <p:cNvSpPr txBox="1"/>
          <p:nvPr/>
        </p:nvSpPr>
        <p:spPr>
          <a:xfrm>
            <a:off x="1538905" y="888605"/>
            <a:ext cx="8020227" cy="1626792"/>
          </a:xfrm>
          <a:prstGeom prst="rect">
            <a:avLst/>
          </a:prstGeom>
        </p:spPr>
        <p:txBody>
          <a:bodyPr wrap="square" lIns="0" tIns="0" rIns="0" bIns="0" rtlCol="0" anchor="t">
            <a:spAutoFit/>
          </a:bodyPr>
          <a:lstStyle/>
          <a:p>
            <a:pPr>
              <a:lnSpc>
                <a:spcPts val="13774"/>
              </a:lnSpc>
            </a:pPr>
            <a:r>
              <a:rPr lang="en-US" sz="9981" spc="978" dirty="0">
                <a:solidFill>
                  <a:srgbClr val="231F20"/>
                </a:solidFill>
                <a:latin typeface="Oswald Bold"/>
              </a:rPr>
              <a:t>CONCLUSION</a:t>
            </a:r>
          </a:p>
        </p:txBody>
      </p:sp>
      <p:sp>
        <p:nvSpPr>
          <p:cNvPr id="18" name="TextBox 18"/>
          <p:cNvSpPr txBox="1"/>
          <p:nvPr/>
        </p:nvSpPr>
        <p:spPr>
          <a:xfrm>
            <a:off x="2987220" y="3178303"/>
            <a:ext cx="7778827" cy="2373791"/>
          </a:xfrm>
          <a:prstGeom prst="rect">
            <a:avLst/>
          </a:prstGeom>
        </p:spPr>
        <p:txBody>
          <a:bodyPr wrap="square" lIns="0" tIns="0" rIns="0" bIns="0" rtlCol="0" anchor="t">
            <a:spAutoFit/>
          </a:bodyPr>
          <a:lstStyle/>
          <a:p>
            <a:pPr marL="0" lvl="0" indent="0" algn="l">
              <a:lnSpc>
                <a:spcPts val="3050"/>
              </a:lnSpc>
              <a:spcBef>
                <a:spcPct val="0"/>
              </a:spcBef>
            </a:pPr>
            <a:r>
              <a:rPr lang="en-US" sz="2400" b="1" spc="216" dirty="0">
                <a:solidFill>
                  <a:srgbClr val="231F20"/>
                </a:solidFill>
                <a:latin typeface="DM Sans"/>
              </a:rPr>
              <a:t>In summary, our laptop price prediction project successfully employed regression models to accurately estimate laptop prices. By analyzing various laptop features, our models were able to generate reliable price predictions.  </a:t>
            </a:r>
          </a:p>
        </p:txBody>
      </p:sp>
      <p:sp>
        <p:nvSpPr>
          <p:cNvPr id="20" name="Freeform 20"/>
          <p:cNvSpPr/>
          <p:nvPr/>
        </p:nvSpPr>
        <p:spPr>
          <a:xfrm>
            <a:off x="-2752105" y="845967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1028" name="Picture 4" descr="Laptop, book, aesthetics, HD phone wallpaper | Peakpx">
            <a:extLst>
              <a:ext uri="{FF2B5EF4-FFF2-40B4-BE49-F238E27FC236}">
                <a16:creationId xmlns:a16="http://schemas.microsoft.com/office/drawing/2014/main" id="{735CE040-340E-4982-05AD-DC5576DEB7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27395" y="748176"/>
            <a:ext cx="6029555" cy="87488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8">
            <a:extLst>
              <a:ext uri="{FF2B5EF4-FFF2-40B4-BE49-F238E27FC236}">
                <a16:creationId xmlns:a16="http://schemas.microsoft.com/office/drawing/2014/main" id="{04252872-8003-081E-CAE5-48FE80E6E417}"/>
              </a:ext>
            </a:extLst>
          </p:cNvPr>
          <p:cNvSpPr txBox="1"/>
          <p:nvPr/>
        </p:nvSpPr>
        <p:spPr>
          <a:xfrm>
            <a:off x="2932090" y="6213058"/>
            <a:ext cx="7778827" cy="3168881"/>
          </a:xfrm>
          <a:prstGeom prst="rect">
            <a:avLst/>
          </a:prstGeom>
        </p:spPr>
        <p:txBody>
          <a:bodyPr wrap="square" lIns="0" tIns="0" rIns="0" bIns="0" rtlCol="0" anchor="t">
            <a:spAutoFit/>
          </a:bodyPr>
          <a:lstStyle/>
          <a:p>
            <a:pPr marL="0" lvl="0" indent="0" algn="l">
              <a:lnSpc>
                <a:spcPts val="3050"/>
              </a:lnSpc>
              <a:spcBef>
                <a:spcPct val="0"/>
              </a:spcBef>
            </a:pPr>
            <a:r>
              <a:rPr lang="en-US" sz="2400" b="1" spc="216" dirty="0">
                <a:solidFill>
                  <a:srgbClr val="231F20"/>
                </a:solidFill>
                <a:latin typeface="DM Sans"/>
              </a:rPr>
              <a:t>This project provides valuable insights for buyers and sellers in making informed decisions and negotiating fair prices. Overall, this project contributes to the field of pricing analysis and assists the buyers in the laptop market with better decision-making.</a:t>
            </a:r>
          </a:p>
          <a:p>
            <a:pPr marL="0" lvl="0" indent="0" algn="l">
              <a:lnSpc>
                <a:spcPts val="3050"/>
              </a:lnSpc>
              <a:spcBef>
                <a:spcPct val="0"/>
              </a:spcBef>
            </a:pPr>
            <a:endParaRPr lang="en-US" sz="2400" b="1" spc="216" dirty="0">
              <a:solidFill>
                <a:srgbClr val="231F20"/>
              </a:solidFill>
              <a:latin typeface="DM Sans"/>
            </a:endParaRPr>
          </a:p>
        </p:txBody>
      </p:sp>
      <p:sp>
        <p:nvSpPr>
          <p:cNvPr id="23" name="Date Placeholder 22">
            <a:extLst>
              <a:ext uri="{FF2B5EF4-FFF2-40B4-BE49-F238E27FC236}">
                <a16:creationId xmlns:a16="http://schemas.microsoft.com/office/drawing/2014/main" id="{86AD6259-9CED-750A-3C37-19A4B7D8AF69}"/>
              </a:ext>
            </a:extLst>
          </p:cNvPr>
          <p:cNvSpPr>
            <a:spLocks noGrp="1"/>
          </p:cNvSpPr>
          <p:nvPr>
            <p:ph type="dt" sz="half" idx="10"/>
          </p:nvPr>
        </p:nvSpPr>
        <p:spPr/>
        <p:txBody>
          <a:bodyPr/>
          <a:lstStyle/>
          <a:p>
            <a:fld id="{F2EEF302-2A5E-4202-A688-671C3125CC42}" type="datetime1">
              <a:rPr lang="en-IN" smtClean="0"/>
              <a:t>14-07-2023</a:t>
            </a:fld>
            <a:endParaRPr lang="en-US" dirty="0"/>
          </a:p>
        </p:txBody>
      </p:sp>
      <p:sp>
        <p:nvSpPr>
          <p:cNvPr id="24" name="Footer Placeholder 23">
            <a:extLst>
              <a:ext uri="{FF2B5EF4-FFF2-40B4-BE49-F238E27FC236}">
                <a16:creationId xmlns:a16="http://schemas.microsoft.com/office/drawing/2014/main" id="{68EFF183-DF8A-5553-11F1-EA1329465200}"/>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25" name="Slide Number Placeholder 24">
            <a:extLst>
              <a:ext uri="{FF2B5EF4-FFF2-40B4-BE49-F238E27FC236}">
                <a16:creationId xmlns:a16="http://schemas.microsoft.com/office/drawing/2014/main" id="{346D0B11-9375-58CA-3C97-06A0DA790111}"/>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Tree>
    <p:extLst>
      <p:ext uri="{BB962C8B-B14F-4D97-AF65-F5344CB8AC3E}">
        <p14:creationId xmlns:p14="http://schemas.microsoft.com/office/powerpoint/2010/main" val="1314338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17638">
            <a:off x="-8144279" y="2657488"/>
            <a:ext cx="12135003" cy="13464961"/>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019320" y="122217"/>
            <a:ext cx="7685923" cy="1626792"/>
          </a:xfrm>
          <a:prstGeom prst="rect">
            <a:avLst/>
          </a:prstGeom>
        </p:spPr>
        <p:txBody>
          <a:bodyPr wrap="square" lIns="0" tIns="0" rIns="0" bIns="0" rtlCol="0" anchor="t">
            <a:spAutoFit/>
          </a:bodyPr>
          <a:lstStyle/>
          <a:p>
            <a:pPr algn="ctr">
              <a:lnSpc>
                <a:spcPts val="13774"/>
              </a:lnSpc>
            </a:pPr>
            <a:r>
              <a:rPr lang="en-US" sz="9981" spc="978" dirty="0">
                <a:solidFill>
                  <a:srgbClr val="231F20"/>
                </a:solidFill>
                <a:latin typeface="Oswald Bold"/>
              </a:rPr>
              <a:t>REFERENCES</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6">
            <a:extLst>
              <a:ext uri="{FF2B5EF4-FFF2-40B4-BE49-F238E27FC236}">
                <a16:creationId xmlns:a16="http://schemas.microsoft.com/office/drawing/2014/main" id="{00B86E29-DFE5-5B57-077C-3AF901DA3130}"/>
              </a:ext>
            </a:extLst>
          </p:cNvPr>
          <p:cNvSpPr txBox="1"/>
          <p:nvPr/>
        </p:nvSpPr>
        <p:spPr>
          <a:xfrm>
            <a:off x="2819400" y="2800149"/>
            <a:ext cx="12649200" cy="6001643"/>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latin typeface="DM Sans" pitchFamily="2" charset="0"/>
                <a:hlinkClick r:id="rId6"/>
              </a:rPr>
              <a:t>https://www.kaggle.com/datasets/muhammetvarl/laptop-price</a:t>
            </a:r>
          </a:p>
          <a:p>
            <a:pPr marL="285750" indent="-285750">
              <a:buFont typeface="Wingdings" panose="05000000000000000000" pitchFamily="2" charset="2"/>
              <a:buChar char="Ø"/>
            </a:pPr>
            <a:endParaRPr lang="en-US" sz="3200" dirty="0">
              <a:latin typeface="DM Sans" pitchFamily="2" charset="0"/>
              <a:hlinkClick r:id="rId6"/>
            </a:endParaRPr>
          </a:p>
          <a:p>
            <a:pPr marL="285750" indent="-285750">
              <a:buFont typeface="Wingdings" panose="05000000000000000000" pitchFamily="2" charset="2"/>
              <a:buChar char="Ø"/>
            </a:pPr>
            <a:r>
              <a:rPr lang="en-US" sz="3200" dirty="0">
                <a:latin typeface="DM Sans" pitchFamily="2" charset="0"/>
                <a:hlinkClick r:id="rId6"/>
              </a:rPr>
              <a:t>https://www.visual-design.net/post/top-machine-learning-algorithms-for-regression</a:t>
            </a:r>
            <a:endParaRPr lang="en-US" sz="3200" dirty="0">
              <a:latin typeface="DM Sans" pitchFamily="2" charset="0"/>
            </a:endParaRPr>
          </a:p>
          <a:p>
            <a:pPr marL="285750" indent="-285750">
              <a:buFont typeface="Wingdings" panose="05000000000000000000" pitchFamily="2" charset="2"/>
              <a:buChar char="Ø"/>
            </a:pPr>
            <a:endParaRPr lang="en-US" sz="3200" dirty="0">
              <a:latin typeface="DM Sans" pitchFamily="2" charset="0"/>
            </a:endParaRPr>
          </a:p>
          <a:p>
            <a:pPr marL="285750" indent="-285750">
              <a:buFont typeface="Wingdings" panose="05000000000000000000" pitchFamily="2" charset="2"/>
              <a:buChar char="Ø"/>
            </a:pPr>
            <a:r>
              <a:rPr lang="en-US" sz="3200" dirty="0">
                <a:latin typeface="DM Sans" pitchFamily="2" charset="0"/>
                <a:hlinkClick r:id="rId7"/>
              </a:rPr>
              <a:t>https://www.researchgate.net/publication/233843976_Ensemble_Approaches_for_Regression_A_Survey</a:t>
            </a:r>
            <a:endParaRPr lang="en-US" sz="3200" dirty="0">
              <a:latin typeface="DM Sans" pitchFamily="2" charset="0"/>
            </a:endParaRPr>
          </a:p>
          <a:p>
            <a:pPr marL="285750" indent="-285750">
              <a:buFont typeface="Wingdings" panose="05000000000000000000" pitchFamily="2" charset="2"/>
              <a:buChar char="Ø"/>
            </a:pPr>
            <a:endParaRPr lang="en-US" sz="3200" dirty="0">
              <a:latin typeface="DM Sans" pitchFamily="2" charset="0"/>
            </a:endParaRPr>
          </a:p>
          <a:p>
            <a:pPr marL="285750" indent="-285750">
              <a:buFont typeface="Wingdings" panose="05000000000000000000" pitchFamily="2" charset="2"/>
              <a:buChar char="Ø"/>
            </a:pPr>
            <a:r>
              <a:rPr lang="en-US" sz="3200" dirty="0">
                <a:latin typeface="DM Sans" pitchFamily="2" charset="0"/>
                <a:hlinkClick r:id="rId8"/>
              </a:rPr>
              <a:t>https://scikit-learn.org/stable/modules/ensemble.html</a:t>
            </a:r>
            <a:endParaRPr lang="en-US" sz="3200" dirty="0">
              <a:latin typeface="DM Sans" pitchFamily="2" charset="0"/>
            </a:endParaRPr>
          </a:p>
          <a:p>
            <a:pPr marL="285750" indent="-285750">
              <a:buFont typeface="Wingdings" panose="05000000000000000000" pitchFamily="2" charset="2"/>
              <a:buChar char="Ø"/>
            </a:pPr>
            <a:endParaRPr lang="en-US" sz="3200" dirty="0">
              <a:latin typeface="DM Sans" pitchFamily="2" charset="0"/>
            </a:endParaRPr>
          </a:p>
          <a:p>
            <a:pPr marL="285750" indent="-285750">
              <a:buFont typeface="Wingdings" panose="05000000000000000000" pitchFamily="2" charset="2"/>
              <a:buChar char="Ø"/>
            </a:pPr>
            <a:r>
              <a:rPr lang="en-US" sz="3200" dirty="0">
                <a:latin typeface="DM Sans" pitchFamily="2" charset="0"/>
                <a:hlinkClick r:id="rId9"/>
              </a:rPr>
              <a:t>https://colab.research.google.com/drive/1SQtBNMpYhCDimz2XwwVCerfSCD3jzG5U?usp=sharing</a:t>
            </a:r>
            <a:r>
              <a:rPr lang="en-US" sz="3200" dirty="0">
                <a:latin typeface="DM Sans" pitchFamily="2" charset="0"/>
              </a:rPr>
              <a:t> </a:t>
            </a:r>
          </a:p>
        </p:txBody>
      </p:sp>
      <p:sp>
        <p:nvSpPr>
          <p:cNvPr id="8" name="Date Placeholder 7">
            <a:extLst>
              <a:ext uri="{FF2B5EF4-FFF2-40B4-BE49-F238E27FC236}">
                <a16:creationId xmlns:a16="http://schemas.microsoft.com/office/drawing/2014/main" id="{61EF2E4A-7E03-ED37-E410-F68010BDAF9A}"/>
              </a:ext>
            </a:extLst>
          </p:cNvPr>
          <p:cNvSpPr>
            <a:spLocks noGrp="1"/>
          </p:cNvSpPr>
          <p:nvPr>
            <p:ph type="dt" sz="half" idx="10"/>
          </p:nvPr>
        </p:nvSpPr>
        <p:spPr/>
        <p:txBody>
          <a:bodyPr/>
          <a:lstStyle/>
          <a:p>
            <a:fld id="{132565E4-058C-412D-922C-7DFB3B2C6C8F}" type="datetime1">
              <a:rPr lang="en-IN" smtClean="0"/>
              <a:t>14-07-2023</a:t>
            </a:fld>
            <a:endParaRPr lang="en-US" dirty="0"/>
          </a:p>
        </p:txBody>
      </p:sp>
      <p:sp>
        <p:nvSpPr>
          <p:cNvPr id="9" name="Footer Placeholder 8">
            <a:extLst>
              <a:ext uri="{FF2B5EF4-FFF2-40B4-BE49-F238E27FC236}">
                <a16:creationId xmlns:a16="http://schemas.microsoft.com/office/drawing/2014/main" id="{07D30D98-98DE-19A4-AAC4-A0704AD50A88}"/>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10" name="Slide Number Placeholder 9">
            <a:extLst>
              <a:ext uri="{FF2B5EF4-FFF2-40B4-BE49-F238E27FC236}">
                <a16:creationId xmlns:a16="http://schemas.microsoft.com/office/drawing/2014/main" id="{A9B5091F-9045-E17F-21E6-97B543022F4F}"/>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484379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168697" y="5548162"/>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5064379" y="1757524"/>
            <a:ext cx="1400485" cy="7570403"/>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sz="2400" dirty="0"/>
            </a:p>
          </p:txBody>
        </p:sp>
      </p:grpSp>
      <p:sp>
        <p:nvSpPr>
          <p:cNvPr id="6" name="TextBox 6"/>
          <p:cNvSpPr txBox="1"/>
          <p:nvPr/>
        </p:nvSpPr>
        <p:spPr>
          <a:xfrm>
            <a:off x="5019320" y="122217"/>
            <a:ext cx="7416941" cy="1683727"/>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50952" y="2586641"/>
            <a:ext cx="937219" cy="679289"/>
          </a:xfrm>
          <a:prstGeom prst="rect">
            <a:avLst/>
          </a:prstGeom>
        </p:spPr>
        <p:txBody>
          <a:bodyPr lIns="0" tIns="0" rIns="0" bIns="0" rtlCol="0" anchor="t">
            <a:spAutoFit/>
          </a:bodyPr>
          <a:lstStyle/>
          <a:p>
            <a:pPr algn="ctr">
              <a:lnSpc>
                <a:spcPts val="5126"/>
              </a:lnSpc>
            </a:pPr>
            <a:r>
              <a:rPr lang="en-US" sz="4800" dirty="0">
                <a:solidFill>
                  <a:srgbClr val="363636"/>
                </a:solidFill>
                <a:latin typeface="Oswald Bold Italics"/>
              </a:rPr>
              <a:t>02</a:t>
            </a:r>
          </a:p>
        </p:txBody>
      </p:sp>
      <p:sp>
        <p:nvSpPr>
          <p:cNvPr id="9" name="TextBox 9"/>
          <p:cNvSpPr txBox="1"/>
          <p:nvPr/>
        </p:nvSpPr>
        <p:spPr>
          <a:xfrm>
            <a:off x="5231351" y="3322747"/>
            <a:ext cx="937219" cy="679289"/>
          </a:xfrm>
          <a:prstGeom prst="rect">
            <a:avLst/>
          </a:prstGeom>
        </p:spPr>
        <p:txBody>
          <a:bodyPr lIns="0" tIns="0" rIns="0" bIns="0" rtlCol="0" anchor="t">
            <a:spAutoFit/>
          </a:bodyPr>
          <a:lstStyle/>
          <a:p>
            <a:pPr algn="ctr">
              <a:lnSpc>
                <a:spcPts val="5126"/>
              </a:lnSpc>
            </a:pPr>
            <a:r>
              <a:rPr lang="en-US" sz="4800" dirty="0">
                <a:solidFill>
                  <a:srgbClr val="363636"/>
                </a:solidFill>
                <a:latin typeface="Oswald Bold Italics"/>
              </a:rPr>
              <a:t>03</a:t>
            </a:r>
          </a:p>
        </p:txBody>
      </p:sp>
      <p:sp>
        <p:nvSpPr>
          <p:cNvPr id="10" name="TextBox 10"/>
          <p:cNvSpPr txBox="1"/>
          <p:nvPr/>
        </p:nvSpPr>
        <p:spPr>
          <a:xfrm>
            <a:off x="5269947" y="4031758"/>
            <a:ext cx="937219" cy="679289"/>
          </a:xfrm>
          <a:prstGeom prst="rect">
            <a:avLst/>
          </a:prstGeom>
        </p:spPr>
        <p:txBody>
          <a:bodyPr lIns="0" tIns="0" rIns="0" bIns="0" rtlCol="0" anchor="t">
            <a:spAutoFit/>
          </a:bodyPr>
          <a:lstStyle/>
          <a:p>
            <a:pPr algn="ctr">
              <a:lnSpc>
                <a:spcPts val="5126"/>
              </a:lnSpc>
            </a:pPr>
            <a:r>
              <a:rPr lang="en-US" sz="4800" dirty="0">
                <a:solidFill>
                  <a:srgbClr val="363636"/>
                </a:solidFill>
                <a:latin typeface="Oswald Bold Italics"/>
              </a:rPr>
              <a:t>04</a:t>
            </a:r>
          </a:p>
        </p:txBody>
      </p:sp>
      <p:sp>
        <p:nvSpPr>
          <p:cNvPr id="11" name="TextBox 11"/>
          <p:cNvSpPr txBox="1"/>
          <p:nvPr/>
        </p:nvSpPr>
        <p:spPr>
          <a:xfrm>
            <a:off x="5269947" y="7286369"/>
            <a:ext cx="937219" cy="679289"/>
          </a:xfrm>
          <a:prstGeom prst="rect">
            <a:avLst/>
          </a:prstGeom>
        </p:spPr>
        <p:txBody>
          <a:bodyPr lIns="0" tIns="0" rIns="0" bIns="0" rtlCol="0" anchor="t">
            <a:spAutoFit/>
          </a:bodyPr>
          <a:lstStyle/>
          <a:p>
            <a:pPr algn="ctr">
              <a:lnSpc>
                <a:spcPts val="5126"/>
              </a:lnSpc>
            </a:pPr>
            <a:r>
              <a:rPr lang="en-US" sz="4800" dirty="0">
                <a:solidFill>
                  <a:srgbClr val="363636"/>
                </a:solidFill>
                <a:latin typeface="Oswald Bold Italics"/>
              </a:rPr>
              <a:t>09</a:t>
            </a:r>
          </a:p>
        </p:txBody>
      </p:sp>
      <p:sp>
        <p:nvSpPr>
          <p:cNvPr id="12" name="TextBox 12"/>
          <p:cNvSpPr txBox="1"/>
          <p:nvPr/>
        </p:nvSpPr>
        <p:spPr>
          <a:xfrm>
            <a:off x="5250952" y="4702988"/>
            <a:ext cx="937219" cy="679289"/>
          </a:xfrm>
          <a:prstGeom prst="rect">
            <a:avLst/>
          </a:prstGeom>
        </p:spPr>
        <p:txBody>
          <a:bodyPr lIns="0" tIns="0" rIns="0" bIns="0" rtlCol="0" anchor="t">
            <a:spAutoFit/>
          </a:bodyPr>
          <a:lstStyle/>
          <a:p>
            <a:pPr algn="ctr">
              <a:lnSpc>
                <a:spcPts val="5126"/>
              </a:lnSpc>
            </a:pPr>
            <a:r>
              <a:rPr lang="en-US" sz="4800" dirty="0">
                <a:solidFill>
                  <a:srgbClr val="363636"/>
                </a:solidFill>
                <a:latin typeface="Oswald Bold Italics"/>
              </a:rPr>
              <a:t>05</a:t>
            </a:r>
          </a:p>
        </p:txBody>
      </p:sp>
      <p:sp>
        <p:nvSpPr>
          <p:cNvPr id="13" name="TextBox 13"/>
          <p:cNvSpPr txBox="1"/>
          <p:nvPr/>
        </p:nvSpPr>
        <p:spPr>
          <a:xfrm>
            <a:off x="5269947" y="5343207"/>
            <a:ext cx="937219" cy="679289"/>
          </a:xfrm>
          <a:prstGeom prst="rect">
            <a:avLst/>
          </a:prstGeom>
        </p:spPr>
        <p:txBody>
          <a:bodyPr wrap="square" lIns="0" tIns="0" rIns="0" bIns="0" rtlCol="0" anchor="t">
            <a:spAutoFit/>
          </a:bodyPr>
          <a:lstStyle/>
          <a:p>
            <a:pPr algn="ctr">
              <a:lnSpc>
                <a:spcPts val="5126"/>
              </a:lnSpc>
            </a:pPr>
            <a:r>
              <a:rPr lang="en-US" sz="4800" dirty="0">
                <a:solidFill>
                  <a:srgbClr val="363636"/>
                </a:solidFill>
                <a:latin typeface="Oswald Bold Italics"/>
              </a:rPr>
              <a:t>06</a:t>
            </a:r>
          </a:p>
        </p:txBody>
      </p:sp>
      <p:sp>
        <p:nvSpPr>
          <p:cNvPr id="15" name="TextBox 15"/>
          <p:cNvSpPr txBox="1"/>
          <p:nvPr/>
        </p:nvSpPr>
        <p:spPr>
          <a:xfrm>
            <a:off x="6607426" y="2020982"/>
            <a:ext cx="5790503" cy="468526"/>
          </a:xfrm>
          <a:prstGeom prst="rect">
            <a:avLst/>
          </a:prstGeom>
        </p:spPr>
        <p:txBody>
          <a:bodyPr lIns="0" tIns="0" rIns="0" bIns="0" rtlCol="0" anchor="t">
            <a:spAutoFit/>
          </a:bodyPr>
          <a:lstStyle/>
          <a:p>
            <a:pPr>
              <a:lnSpc>
                <a:spcPts val="3483"/>
              </a:lnSpc>
            </a:pPr>
            <a:r>
              <a:rPr lang="en-US" sz="3200" spc="247" dirty="0">
                <a:solidFill>
                  <a:srgbClr val="231F20"/>
                </a:solidFill>
                <a:latin typeface="DM Sans"/>
              </a:rPr>
              <a:t>ABSTRACT</a:t>
            </a:r>
          </a:p>
        </p:txBody>
      </p:sp>
      <p:sp>
        <p:nvSpPr>
          <p:cNvPr id="17" name="TextBox 17"/>
          <p:cNvSpPr txBox="1"/>
          <p:nvPr/>
        </p:nvSpPr>
        <p:spPr>
          <a:xfrm>
            <a:off x="6618674" y="2730686"/>
            <a:ext cx="5790503" cy="468526"/>
          </a:xfrm>
          <a:prstGeom prst="rect">
            <a:avLst/>
          </a:prstGeom>
        </p:spPr>
        <p:txBody>
          <a:bodyPr lIns="0" tIns="0" rIns="0" bIns="0" rtlCol="0" anchor="t">
            <a:spAutoFit/>
          </a:bodyPr>
          <a:lstStyle/>
          <a:p>
            <a:pPr marL="0" lvl="0" indent="0" algn="l">
              <a:lnSpc>
                <a:spcPts val="3483"/>
              </a:lnSpc>
              <a:spcBef>
                <a:spcPct val="0"/>
              </a:spcBef>
            </a:pPr>
            <a:r>
              <a:rPr lang="en-US" sz="3200" spc="247" dirty="0">
                <a:solidFill>
                  <a:srgbClr val="231F20"/>
                </a:solidFill>
                <a:latin typeface="DM Sans"/>
              </a:rPr>
              <a:t>EXISTING SYSTEM</a:t>
            </a:r>
          </a:p>
        </p:txBody>
      </p:sp>
      <p:sp>
        <p:nvSpPr>
          <p:cNvPr id="18" name="TextBox 18"/>
          <p:cNvSpPr txBox="1"/>
          <p:nvPr/>
        </p:nvSpPr>
        <p:spPr>
          <a:xfrm>
            <a:off x="6628614" y="4825834"/>
            <a:ext cx="6076629" cy="468526"/>
          </a:xfrm>
          <a:prstGeom prst="rect">
            <a:avLst/>
          </a:prstGeom>
        </p:spPr>
        <p:txBody>
          <a:bodyPr lIns="0" tIns="0" rIns="0" bIns="0" rtlCol="0" anchor="t">
            <a:spAutoFit/>
          </a:bodyPr>
          <a:lstStyle/>
          <a:p>
            <a:pPr marL="0" lvl="0" indent="0" algn="l">
              <a:lnSpc>
                <a:spcPts val="3483"/>
              </a:lnSpc>
              <a:spcBef>
                <a:spcPct val="0"/>
              </a:spcBef>
            </a:pPr>
            <a:r>
              <a:rPr lang="en-US" sz="3200" spc="247" dirty="0">
                <a:solidFill>
                  <a:srgbClr val="231F20"/>
                </a:solidFill>
                <a:latin typeface="DM Sans"/>
              </a:rPr>
              <a:t>PROPOSED SYSTEM</a:t>
            </a:r>
          </a:p>
        </p:txBody>
      </p:sp>
      <p:sp>
        <p:nvSpPr>
          <p:cNvPr id="19" name="TextBox 19"/>
          <p:cNvSpPr txBox="1"/>
          <p:nvPr/>
        </p:nvSpPr>
        <p:spPr>
          <a:xfrm>
            <a:off x="6607429" y="5452169"/>
            <a:ext cx="6076629" cy="453907"/>
          </a:xfrm>
          <a:prstGeom prst="rect">
            <a:avLst/>
          </a:prstGeom>
        </p:spPr>
        <p:txBody>
          <a:bodyPr lIns="0" tIns="0" rIns="0" bIns="0" rtlCol="0" anchor="t">
            <a:spAutoFit/>
          </a:bodyPr>
          <a:lstStyle/>
          <a:p>
            <a:pPr>
              <a:lnSpc>
                <a:spcPts val="3483"/>
              </a:lnSpc>
              <a:spcBef>
                <a:spcPct val="0"/>
              </a:spcBef>
            </a:pPr>
            <a:r>
              <a:rPr lang="en-US" sz="3200" spc="247" dirty="0">
                <a:solidFill>
                  <a:srgbClr val="231F20"/>
                </a:solidFill>
                <a:latin typeface="DM Sans"/>
              </a:rPr>
              <a:t>METHODOLOGY</a:t>
            </a:r>
          </a:p>
        </p:txBody>
      </p:sp>
      <p:sp>
        <p:nvSpPr>
          <p:cNvPr id="20" name="TextBox 20"/>
          <p:cNvSpPr txBox="1"/>
          <p:nvPr/>
        </p:nvSpPr>
        <p:spPr>
          <a:xfrm>
            <a:off x="6607427" y="6054986"/>
            <a:ext cx="5790503" cy="453907"/>
          </a:xfrm>
          <a:prstGeom prst="rect">
            <a:avLst/>
          </a:prstGeom>
        </p:spPr>
        <p:txBody>
          <a:bodyPr lIns="0" tIns="0" rIns="0" bIns="0" rtlCol="0" anchor="t">
            <a:spAutoFit/>
          </a:bodyPr>
          <a:lstStyle/>
          <a:p>
            <a:pPr marL="0" lvl="0" indent="0" algn="l">
              <a:lnSpc>
                <a:spcPts val="3483"/>
              </a:lnSpc>
              <a:spcBef>
                <a:spcPct val="0"/>
              </a:spcBef>
            </a:pPr>
            <a:r>
              <a:rPr lang="en-US" sz="3200" spc="247" dirty="0">
                <a:solidFill>
                  <a:srgbClr val="231F20"/>
                </a:solidFill>
                <a:latin typeface="DM Sans"/>
              </a:rPr>
              <a:t>PACKAGES AND MODULES</a:t>
            </a:r>
          </a:p>
        </p:txBody>
      </p:sp>
      <p:sp>
        <p:nvSpPr>
          <p:cNvPr id="22" name="TextBox 15">
            <a:extLst>
              <a:ext uri="{FF2B5EF4-FFF2-40B4-BE49-F238E27FC236}">
                <a16:creationId xmlns:a16="http://schemas.microsoft.com/office/drawing/2014/main" id="{B07F3EB1-5F53-6D05-ED16-0FF4A50B9AE8}"/>
              </a:ext>
            </a:extLst>
          </p:cNvPr>
          <p:cNvSpPr txBox="1"/>
          <p:nvPr/>
        </p:nvSpPr>
        <p:spPr>
          <a:xfrm>
            <a:off x="6607427" y="4151085"/>
            <a:ext cx="5790503" cy="453907"/>
          </a:xfrm>
          <a:prstGeom prst="rect">
            <a:avLst/>
          </a:prstGeom>
        </p:spPr>
        <p:txBody>
          <a:bodyPr lIns="0" tIns="0" rIns="0" bIns="0" rtlCol="0" anchor="t">
            <a:spAutoFit/>
          </a:bodyPr>
          <a:lstStyle/>
          <a:p>
            <a:pPr>
              <a:lnSpc>
                <a:spcPts val="3483"/>
              </a:lnSpc>
            </a:pPr>
            <a:r>
              <a:rPr lang="en-US" sz="3200" spc="247" dirty="0">
                <a:solidFill>
                  <a:srgbClr val="231F20"/>
                </a:solidFill>
                <a:latin typeface="DM Sans"/>
              </a:rPr>
              <a:t>GOALS AND OBJECTIVES</a:t>
            </a:r>
          </a:p>
        </p:txBody>
      </p:sp>
      <p:sp>
        <p:nvSpPr>
          <p:cNvPr id="16" name="TextBox 13">
            <a:extLst>
              <a:ext uri="{FF2B5EF4-FFF2-40B4-BE49-F238E27FC236}">
                <a16:creationId xmlns:a16="http://schemas.microsoft.com/office/drawing/2014/main" id="{CA7FFAD3-3B54-8D30-26F3-545A29387277}"/>
              </a:ext>
            </a:extLst>
          </p:cNvPr>
          <p:cNvSpPr txBox="1"/>
          <p:nvPr/>
        </p:nvSpPr>
        <p:spPr>
          <a:xfrm>
            <a:off x="5315006" y="6016951"/>
            <a:ext cx="937219" cy="679289"/>
          </a:xfrm>
          <a:prstGeom prst="rect">
            <a:avLst/>
          </a:prstGeom>
        </p:spPr>
        <p:txBody>
          <a:bodyPr wrap="square" lIns="0" tIns="0" rIns="0" bIns="0" rtlCol="0" anchor="t">
            <a:spAutoFit/>
          </a:bodyPr>
          <a:lstStyle/>
          <a:p>
            <a:pPr algn="ctr">
              <a:lnSpc>
                <a:spcPts val="5126"/>
              </a:lnSpc>
            </a:pPr>
            <a:r>
              <a:rPr lang="en-US" sz="4800" dirty="0">
                <a:solidFill>
                  <a:srgbClr val="363636"/>
                </a:solidFill>
                <a:latin typeface="Oswald Bold Italics"/>
              </a:rPr>
              <a:t>07</a:t>
            </a:r>
          </a:p>
        </p:txBody>
      </p:sp>
      <p:sp>
        <p:nvSpPr>
          <p:cNvPr id="21" name="TextBox 20">
            <a:extLst>
              <a:ext uri="{FF2B5EF4-FFF2-40B4-BE49-F238E27FC236}">
                <a16:creationId xmlns:a16="http://schemas.microsoft.com/office/drawing/2014/main" id="{B5BF79A0-685E-F090-FB36-1F94A33D283C}"/>
              </a:ext>
            </a:extLst>
          </p:cNvPr>
          <p:cNvSpPr txBox="1"/>
          <p:nvPr/>
        </p:nvSpPr>
        <p:spPr>
          <a:xfrm>
            <a:off x="6618675" y="6714868"/>
            <a:ext cx="5790503" cy="468526"/>
          </a:xfrm>
          <a:prstGeom prst="rect">
            <a:avLst/>
          </a:prstGeom>
        </p:spPr>
        <p:txBody>
          <a:bodyPr lIns="0" tIns="0" rIns="0" bIns="0" rtlCol="0" anchor="t">
            <a:spAutoFit/>
          </a:bodyPr>
          <a:lstStyle/>
          <a:p>
            <a:pPr marL="0" lvl="0" indent="0" algn="l">
              <a:lnSpc>
                <a:spcPts val="3483"/>
              </a:lnSpc>
              <a:spcBef>
                <a:spcPct val="0"/>
              </a:spcBef>
            </a:pPr>
            <a:r>
              <a:rPr lang="en-US" sz="3200" spc="247" dirty="0">
                <a:solidFill>
                  <a:srgbClr val="231F20"/>
                </a:solidFill>
                <a:latin typeface="DM Sans"/>
              </a:rPr>
              <a:t>ALGORITHMS USED</a:t>
            </a:r>
          </a:p>
        </p:txBody>
      </p:sp>
      <p:sp>
        <p:nvSpPr>
          <p:cNvPr id="14" name="TextBox 8">
            <a:extLst>
              <a:ext uri="{FF2B5EF4-FFF2-40B4-BE49-F238E27FC236}">
                <a16:creationId xmlns:a16="http://schemas.microsoft.com/office/drawing/2014/main" id="{0DBCC0DB-4994-F172-EE25-01FBC3780262}"/>
              </a:ext>
            </a:extLst>
          </p:cNvPr>
          <p:cNvSpPr txBox="1"/>
          <p:nvPr/>
        </p:nvSpPr>
        <p:spPr>
          <a:xfrm>
            <a:off x="5250952" y="1904081"/>
            <a:ext cx="937219" cy="679289"/>
          </a:xfrm>
          <a:prstGeom prst="rect">
            <a:avLst/>
          </a:prstGeom>
        </p:spPr>
        <p:txBody>
          <a:bodyPr lIns="0" tIns="0" rIns="0" bIns="0" rtlCol="0" anchor="t">
            <a:spAutoFit/>
          </a:bodyPr>
          <a:lstStyle/>
          <a:p>
            <a:pPr algn="ctr">
              <a:lnSpc>
                <a:spcPts val="5126"/>
              </a:lnSpc>
            </a:pPr>
            <a:r>
              <a:rPr lang="en-US" sz="4800" dirty="0">
                <a:solidFill>
                  <a:srgbClr val="363636"/>
                </a:solidFill>
                <a:latin typeface="Oswald Bold Italics"/>
              </a:rPr>
              <a:t>01</a:t>
            </a:r>
          </a:p>
        </p:txBody>
      </p:sp>
      <p:sp>
        <p:nvSpPr>
          <p:cNvPr id="23" name="TextBox 15">
            <a:extLst>
              <a:ext uri="{FF2B5EF4-FFF2-40B4-BE49-F238E27FC236}">
                <a16:creationId xmlns:a16="http://schemas.microsoft.com/office/drawing/2014/main" id="{7A60C853-6CF8-1094-5148-0E7796A2410B}"/>
              </a:ext>
            </a:extLst>
          </p:cNvPr>
          <p:cNvSpPr txBox="1"/>
          <p:nvPr/>
        </p:nvSpPr>
        <p:spPr>
          <a:xfrm>
            <a:off x="6628614" y="3477622"/>
            <a:ext cx="5790503" cy="453907"/>
          </a:xfrm>
          <a:prstGeom prst="rect">
            <a:avLst/>
          </a:prstGeom>
        </p:spPr>
        <p:txBody>
          <a:bodyPr lIns="0" tIns="0" rIns="0" bIns="0" rtlCol="0" anchor="t">
            <a:spAutoFit/>
          </a:bodyPr>
          <a:lstStyle/>
          <a:p>
            <a:pPr>
              <a:lnSpc>
                <a:spcPts val="3483"/>
              </a:lnSpc>
            </a:pPr>
            <a:r>
              <a:rPr lang="en-US" sz="3200" spc="247" dirty="0">
                <a:solidFill>
                  <a:srgbClr val="231F20"/>
                </a:solidFill>
                <a:latin typeface="DM Sans"/>
              </a:rPr>
              <a:t>PROBLEM STATEMENT</a:t>
            </a:r>
          </a:p>
        </p:txBody>
      </p:sp>
      <p:sp>
        <p:nvSpPr>
          <p:cNvPr id="24" name="TextBox 11">
            <a:extLst>
              <a:ext uri="{FF2B5EF4-FFF2-40B4-BE49-F238E27FC236}">
                <a16:creationId xmlns:a16="http://schemas.microsoft.com/office/drawing/2014/main" id="{322C8704-0A96-5840-F1D9-7786C35CAA27}"/>
              </a:ext>
            </a:extLst>
          </p:cNvPr>
          <p:cNvSpPr txBox="1"/>
          <p:nvPr/>
        </p:nvSpPr>
        <p:spPr>
          <a:xfrm>
            <a:off x="5250951" y="6654656"/>
            <a:ext cx="937219" cy="679289"/>
          </a:xfrm>
          <a:prstGeom prst="rect">
            <a:avLst/>
          </a:prstGeom>
        </p:spPr>
        <p:txBody>
          <a:bodyPr lIns="0" tIns="0" rIns="0" bIns="0" rtlCol="0" anchor="t">
            <a:spAutoFit/>
          </a:bodyPr>
          <a:lstStyle/>
          <a:p>
            <a:pPr algn="ctr">
              <a:lnSpc>
                <a:spcPts val="5126"/>
              </a:lnSpc>
            </a:pPr>
            <a:r>
              <a:rPr lang="en-US" sz="4800" dirty="0">
                <a:solidFill>
                  <a:srgbClr val="363636"/>
                </a:solidFill>
                <a:latin typeface="Oswald Bold Italics"/>
              </a:rPr>
              <a:t>08</a:t>
            </a:r>
          </a:p>
        </p:txBody>
      </p:sp>
      <p:sp>
        <p:nvSpPr>
          <p:cNvPr id="25" name="TextBox 11">
            <a:extLst>
              <a:ext uri="{FF2B5EF4-FFF2-40B4-BE49-F238E27FC236}">
                <a16:creationId xmlns:a16="http://schemas.microsoft.com/office/drawing/2014/main" id="{A6AC814F-F93A-7B30-0373-2200B51D6D07}"/>
              </a:ext>
            </a:extLst>
          </p:cNvPr>
          <p:cNvSpPr txBox="1"/>
          <p:nvPr/>
        </p:nvSpPr>
        <p:spPr>
          <a:xfrm>
            <a:off x="5241150" y="7866514"/>
            <a:ext cx="937219" cy="679289"/>
          </a:xfrm>
          <a:prstGeom prst="rect">
            <a:avLst/>
          </a:prstGeom>
        </p:spPr>
        <p:txBody>
          <a:bodyPr lIns="0" tIns="0" rIns="0" bIns="0" rtlCol="0" anchor="t">
            <a:spAutoFit/>
          </a:bodyPr>
          <a:lstStyle/>
          <a:p>
            <a:pPr algn="ctr">
              <a:lnSpc>
                <a:spcPts val="5126"/>
              </a:lnSpc>
            </a:pPr>
            <a:r>
              <a:rPr lang="en-US" sz="4800" dirty="0">
                <a:solidFill>
                  <a:srgbClr val="363636"/>
                </a:solidFill>
                <a:latin typeface="Oswald Bold Italics"/>
              </a:rPr>
              <a:t>10</a:t>
            </a:r>
          </a:p>
        </p:txBody>
      </p:sp>
      <p:sp>
        <p:nvSpPr>
          <p:cNvPr id="26" name="TextBox 11">
            <a:extLst>
              <a:ext uri="{FF2B5EF4-FFF2-40B4-BE49-F238E27FC236}">
                <a16:creationId xmlns:a16="http://schemas.microsoft.com/office/drawing/2014/main" id="{6B4C7D38-C752-04D3-334A-52EFA3F3B765}"/>
              </a:ext>
            </a:extLst>
          </p:cNvPr>
          <p:cNvSpPr txBox="1"/>
          <p:nvPr/>
        </p:nvSpPr>
        <p:spPr>
          <a:xfrm>
            <a:off x="5286209" y="8525104"/>
            <a:ext cx="937219" cy="679289"/>
          </a:xfrm>
          <a:prstGeom prst="rect">
            <a:avLst/>
          </a:prstGeom>
        </p:spPr>
        <p:txBody>
          <a:bodyPr lIns="0" tIns="0" rIns="0" bIns="0" rtlCol="0" anchor="t">
            <a:spAutoFit/>
          </a:bodyPr>
          <a:lstStyle/>
          <a:p>
            <a:pPr algn="ctr">
              <a:lnSpc>
                <a:spcPts val="5126"/>
              </a:lnSpc>
            </a:pPr>
            <a:r>
              <a:rPr lang="en-US" sz="4800" dirty="0">
                <a:solidFill>
                  <a:srgbClr val="363636"/>
                </a:solidFill>
                <a:latin typeface="Oswald Bold Italics"/>
              </a:rPr>
              <a:t>11</a:t>
            </a:r>
          </a:p>
        </p:txBody>
      </p:sp>
      <p:sp>
        <p:nvSpPr>
          <p:cNvPr id="28" name="TextBox 27">
            <a:extLst>
              <a:ext uri="{FF2B5EF4-FFF2-40B4-BE49-F238E27FC236}">
                <a16:creationId xmlns:a16="http://schemas.microsoft.com/office/drawing/2014/main" id="{03C514D9-822B-F915-5A30-2714287CD7E6}"/>
              </a:ext>
            </a:extLst>
          </p:cNvPr>
          <p:cNvSpPr txBox="1"/>
          <p:nvPr/>
        </p:nvSpPr>
        <p:spPr>
          <a:xfrm>
            <a:off x="6607428" y="7431612"/>
            <a:ext cx="5790503" cy="468526"/>
          </a:xfrm>
          <a:prstGeom prst="rect">
            <a:avLst/>
          </a:prstGeom>
        </p:spPr>
        <p:txBody>
          <a:bodyPr lIns="0" tIns="0" rIns="0" bIns="0" rtlCol="0" anchor="t">
            <a:spAutoFit/>
          </a:bodyPr>
          <a:lstStyle/>
          <a:p>
            <a:pPr marL="0" lvl="0" indent="0" algn="l">
              <a:lnSpc>
                <a:spcPts val="3483"/>
              </a:lnSpc>
              <a:spcBef>
                <a:spcPct val="0"/>
              </a:spcBef>
            </a:pPr>
            <a:r>
              <a:rPr lang="en-US" sz="3200" spc="247" dirty="0">
                <a:solidFill>
                  <a:srgbClr val="231F20"/>
                </a:solidFill>
                <a:latin typeface="DM Sans"/>
              </a:rPr>
              <a:t>OUTPUT AND RESULTS</a:t>
            </a:r>
          </a:p>
        </p:txBody>
      </p:sp>
      <p:sp>
        <p:nvSpPr>
          <p:cNvPr id="31" name="TextBox 30">
            <a:extLst>
              <a:ext uri="{FF2B5EF4-FFF2-40B4-BE49-F238E27FC236}">
                <a16:creationId xmlns:a16="http://schemas.microsoft.com/office/drawing/2014/main" id="{AD50A2A2-C936-BD0D-191B-1F4FDD77E589}"/>
              </a:ext>
            </a:extLst>
          </p:cNvPr>
          <p:cNvSpPr txBox="1"/>
          <p:nvPr/>
        </p:nvSpPr>
        <p:spPr>
          <a:xfrm>
            <a:off x="6645757" y="8064303"/>
            <a:ext cx="5790503" cy="468526"/>
          </a:xfrm>
          <a:prstGeom prst="rect">
            <a:avLst/>
          </a:prstGeom>
        </p:spPr>
        <p:txBody>
          <a:bodyPr lIns="0" tIns="0" rIns="0" bIns="0" rtlCol="0" anchor="t">
            <a:spAutoFit/>
          </a:bodyPr>
          <a:lstStyle/>
          <a:p>
            <a:pPr marL="0" lvl="0" indent="0" algn="l">
              <a:lnSpc>
                <a:spcPts val="3483"/>
              </a:lnSpc>
              <a:spcBef>
                <a:spcPct val="0"/>
              </a:spcBef>
            </a:pPr>
            <a:r>
              <a:rPr lang="en-US" sz="3200" spc="247" dirty="0">
                <a:solidFill>
                  <a:srgbClr val="231F20"/>
                </a:solidFill>
                <a:latin typeface="DM Sans"/>
              </a:rPr>
              <a:t>CONCLUSION</a:t>
            </a:r>
          </a:p>
        </p:txBody>
      </p:sp>
      <p:sp>
        <p:nvSpPr>
          <p:cNvPr id="32" name="TextBox 31">
            <a:extLst>
              <a:ext uri="{FF2B5EF4-FFF2-40B4-BE49-F238E27FC236}">
                <a16:creationId xmlns:a16="http://schemas.microsoft.com/office/drawing/2014/main" id="{C8CFFE7E-6EA1-191A-6957-14EB1EDAF8D1}"/>
              </a:ext>
            </a:extLst>
          </p:cNvPr>
          <p:cNvSpPr txBox="1"/>
          <p:nvPr/>
        </p:nvSpPr>
        <p:spPr>
          <a:xfrm>
            <a:off x="6675815" y="8639608"/>
            <a:ext cx="5790503" cy="468526"/>
          </a:xfrm>
          <a:prstGeom prst="rect">
            <a:avLst/>
          </a:prstGeom>
        </p:spPr>
        <p:txBody>
          <a:bodyPr lIns="0" tIns="0" rIns="0" bIns="0" rtlCol="0" anchor="t">
            <a:spAutoFit/>
          </a:bodyPr>
          <a:lstStyle/>
          <a:p>
            <a:pPr marL="0" lvl="0" indent="0" algn="l">
              <a:lnSpc>
                <a:spcPts val="3483"/>
              </a:lnSpc>
              <a:spcBef>
                <a:spcPct val="0"/>
              </a:spcBef>
            </a:pPr>
            <a:r>
              <a:rPr lang="en-US" sz="3200" spc="247" dirty="0">
                <a:solidFill>
                  <a:srgbClr val="231F20"/>
                </a:solidFill>
                <a:latin typeface="DM Sans"/>
              </a:rPr>
              <a:t>REFERENCES</a:t>
            </a:r>
          </a:p>
        </p:txBody>
      </p:sp>
      <p:sp>
        <p:nvSpPr>
          <p:cNvPr id="33" name="Date Placeholder 32">
            <a:extLst>
              <a:ext uri="{FF2B5EF4-FFF2-40B4-BE49-F238E27FC236}">
                <a16:creationId xmlns:a16="http://schemas.microsoft.com/office/drawing/2014/main" id="{1ACEF32C-C05F-0DE1-ABF5-3F6635461F75}"/>
              </a:ext>
            </a:extLst>
          </p:cNvPr>
          <p:cNvSpPr>
            <a:spLocks noGrp="1"/>
          </p:cNvSpPr>
          <p:nvPr>
            <p:ph type="dt" sz="half" idx="10"/>
          </p:nvPr>
        </p:nvSpPr>
        <p:spPr/>
        <p:txBody>
          <a:bodyPr/>
          <a:lstStyle/>
          <a:p>
            <a:fld id="{FFAF8EC6-B2F4-463B-A45A-53090671C28D}" type="datetime1">
              <a:rPr lang="en-IN" smtClean="0"/>
              <a:t>14-07-2023</a:t>
            </a:fld>
            <a:endParaRPr lang="en-US" dirty="0"/>
          </a:p>
        </p:txBody>
      </p:sp>
      <p:sp>
        <p:nvSpPr>
          <p:cNvPr id="34" name="Footer Placeholder 33">
            <a:extLst>
              <a:ext uri="{FF2B5EF4-FFF2-40B4-BE49-F238E27FC236}">
                <a16:creationId xmlns:a16="http://schemas.microsoft.com/office/drawing/2014/main" id="{209BB59C-F613-3C15-2BCC-EC2287344B19}"/>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35" name="Slide Number Placeholder 34">
            <a:extLst>
              <a:ext uri="{FF2B5EF4-FFF2-40B4-BE49-F238E27FC236}">
                <a16:creationId xmlns:a16="http://schemas.microsoft.com/office/drawing/2014/main" id="{015BA0FC-A091-61FC-4FB9-9D7D04F061EB}"/>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8" name="Group 8"/>
          <p:cNvGrpSpPr/>
          <p:nvPr/>
        </p:nvGrpSpPr>
        <p:grpSpPr>
          <a:xfrm>
            <a:off x="2070209" y="3496823"/>
            <a:ext cx="9610044" cy="2801279"/>
            <a:chOff x="-44336" y="-35673"/>
            <a:chExt cx="3682024" cy="848473"/>
          </a:xfrm>
        </p:grpSpPr>
        <p:sp>
          <p:nvSpPr>
            <p:cNvPr id="9" name="Freeform 9"/>
            <p:cNvSpPr/>
            <p:nvPr/>
          </p:nvSpPr>
          <p:spPr>
            <a:xfrm>
              <a:off x="-44336" y="-35673"/>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dirty="0"/>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11" name="Freeform 11"/>
          <p:cNvSpPr/>
          <p:nvPr/>
        </p:nvSpPr>
        <p:spPr>
          <a:xfrm>
            <a:off x="2437307" y="3923848"/>
            <a:ext cx="1156649" cy="1492570"/>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142191" y="715930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13" name="Group 13"/>
          <p:cNvGrpSpPr/>
          <p:nvPr/>
        </p:nvGrpSpPr>
        <p:grpSpPr>
          <a:xfrm>
            <a:off x="2026475" y="6347636"/>
            <a:ext cx="9610044" cy="1948998"/>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dirty="0"/>
            </a:p>
          </p:txBody>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dirty="0"/>
            </a:p>
          </p:txBody>
        </p:sp>
      </p:grpSp>
      <p:sp>
        <p:nvSpPr>
          <p:cNvPr id="16" name="Freeform 16"/>
          <p:cNvSpPr/>
          <p:nvPr/>
        </p:nvSpPr>
        <p:spPr>
          <a:xfrm>
            <a:off x="2397828" y="6531728"/>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2142191" y="888605"/>
            <a:ext cx="7416941" cy="1686342"/>
          </a:xfrm>
          <a:prstGeom prst="rect">
            <a:avLst/>
          </a:prstGeom>
        </p:spPr>
        <p:txBody>
          <a:bodyPr lIns="0" tIns="0" rIns="0" bIns="0" rtlCol="0" anchor="t">
            <a:spAutoFit/>
          </a:bodyPr>
          <a:lstStyle/>
          <a:p>
            <a:pPr>
              <a:lnSpc>
                <a:spcPts val="13774"/>
              </a:lnSpc>
            </a:pPr>
            <a:r>
              <a:rPr lang="en-US" sz="9981" spc="978" dirty="0">
                <a:solidFill>
                  <a:srgbClr val="231F20"/>
                </a:solidFill>
                <a:latin typeface="Oswald Bold"/>
              </a:rPr>
              <a:t>ABSTRACT</a:t>
            </a:r>
          </a:p>
        </p:txBody>
      </p:sp>
      <p:sp>
        <p:nvSpPr>
          <p:cNvPr id="18" name="TextBox 18"/>
          <p:cNvSpPr txBox="1"/>
          <p:nvPr/>
        </p:nvSpPr>
        <p:spPr>
          <a:xfrm>
            <a:off x="3908899" y="3624745"/>
            <a:ext cx="7132181" cy="1989071"/>
          </a:xfrm>
          <a:prstGeom prst="rect">
            <a:avLst/>
          </a:prstGeom>
        </p:spPr>
        <p:txBody>
          <a:bodyPr lIns="0" tIns="0" rIns="0" bIns="0" rtlCol="0" anchor="t">
            <a:spAutoFit/>
          </a:bodyPr>
          <a:lstStyle/>
          <a:p>
            <a:pPr marL="0" lvl="0" indent="0" algn="l">
              <a:lnSpc>
                <a:spcPts val="3050"/>
              </a:lnSpc>
              <a:spcBef>
                <a:spcPct val="0"/>
              </a:spcBef>
            </a:pPr>
            <a:r>
              <a:rPr lang="en-US" sz="2800" b="1" dirty="0"/>
              <a:t>In today's world, laptops have become an essential tool for personal and professional use. With the vast range of laptops available in the market, it can be challenging to determine their prices.</a:t>
            </a:r>
            <a:endParaRPr lang="en-US" sz="2400" b="1" spc="216" dirty="0">
              <a:solidFill>
                <a:srgbClr val="231F20"/>
              </a:solidFill>
              <a:latin typeface="DM Sans"/>
            </a:endParaRPr>
          </a:p>
        </p:txBody>
      </p:sp>
      <p:sp>
        <p:nvSpPr>
          <p:cNvPr id="19" name="TextBox 19"/>
          <p:cNvSpPr txBox="1"/>
          <p:nvPr/>
        </p:nvSpPr>
        <p:spPr>
          <a:xfrm>
            <a:off x="3932935" y="6471305"/>
            <a:ext cx="7132181" cy="1193981"/>
          </a:xfrm>
          <a:prstGeom prst="rect">
            <a:avLst/>
          </a:prstGeom>
        </p:spPr>
        <p:txBody>
          <a:bodyPr lIns="0" tIns="0" rIns="0" bIns="0" rtlCol="0" anchor="t">
            <a:spAutoFit/>
          </a:bodyPr>
          <a:lstStyle/>
          <a:p>
            <a:pPr marL="0" lvl="0" indent="0" algn="l">
              <a:lnSpc>
                <a:spcPts val="3050"/>
              </a:lnSpc>
              <a:spcBef>
                <a:spcPct val="0"/>
              </a:spcBef>
            </a:pPr>
            <a:r>
              <a:rPr lang="en-US" sz="2800" b="1" dirty="0"/>
              <a:t>The objective of this project is to develop a machine learning model that can predict the price of a laptop based on its specifications. </a:t>
            </a:r>
            <a:endParaRPr lang="en-US" sz="2400" b="1" spc="216" dirty="0">
              <a:solidFill>
                <a:srgbClr val="231F20"/>
              </a:solidFill>
              <a:latin typeface="DM Sans"/>
            </a:endParaRPr>
          </a:p>
        </p:txBody>
      </p:sp>
      <p:sp>
        <p:nvSpPr>
          <p:cNvPr id="20" name="Freeform 20"/>
          <p:cNvSpPr/>
          <p:nvPr/>
        </p:nvSpPr>
        <p:spPr>
          <a:xfrm>
            <a:off x="-2110261" y="750223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28" name="Picture 4" descr="Laptop, book, aesthetics, HD phone wallpaper | Peakpx">
            <a:extLst>
              <a:ext uri="{FF2B5EF4-FFF2-40B4-BE49-F238E27FC236}">
                <a16:creationId xmlns:a16="http://schemas.microsoft.com/office/drawing/2014/main" id="{735CE040-340E-4982-05AD-DC5576DEB7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27395" y="748176"/>
            <a:ext cx="6029555" cy="8748842"/>
          </a:xfrm>
          <a:prstGeom prst="rect">
            <a:avLst/>
          </a:prstGeom>
          <a:noFill/>
          <a:extLst>
            <a:ext uri="{909E8E84-426E-40DD-AFC4-6F175D3DCCD1}">
              <a14:hiddenFill xmlns:a14="http://schemas.microsoft.com/office/drawing/2010/main">
                <a:solidFill>
                  <a:srgbClr val="FFFFFF"/>
                </a:solidFill>
              </a14:hiddenFill>
            </a:ext>
          </a:extLst>
        </p:spPr>
      </p:pic>
      <p:sp>
        <p:nvSpPr>
          <p:cNvPr id="23" name="Date Placeholder 22">
            <a:extLst>
              <a:ext uri="{FF2B5EF4-FFF2-40B4-BE49-F238E27FC236}">
                <a16:creationId xmlns:a16="http://schemas.microsoft.com/office/drawing/2014/main" id="{EFD2A7FC-0B98-08FB-DC85-0FD8B768AA4D}"/>
              </a:ext>
            </a:extLst>
          </p:cNvPr>
          <p:cNvSpPr>
            <a:spLocks noGrp="1"/>
          </p:cNvSpPr>
          <p:nvPr>
            <p:ph type="dt" sz="half" idx="10"/>
          </p:nvPr>
        </p:nvSpPr>
        <p:spPr/>
        <p:txBody>
          <a:bodyPr/>
          <a:lstStyle/>
          <a:p>
            <a:fld id="{8394E23D-592D-4C28-9B98-3EC5F00E75A2}" type="datetime1">
              <a:rPr lang="en-IN" smtClean="0"/>
              <a:t>14-07-2023</a:t>
            </a:fld>
            <a:endParaRPr lang="en-US" dirty="0"/>
          </a:p>
        </p:txBody>
      </p:sp>
      <p:sp>
        <p:nvSpPr>
          <p:cNvPr id="24" name="Footer Placeholder 23">
            <a:extLst>
              <a:ext uri="{FF2B5EF4-FFF2-40B4-BE49-F238E27FC236}">
                <a16:creationId xmlns:a16="http://schemas.microsoft.com/office/drawing/2014/main" id="{5F083887-13AC-83A0-F1BD-33BE27CA6FFD}"/>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25" name="Slide Number Placeholder 24">
            <a:extLst>
              <a:ext uri="{FF2B5EF4-FFF2-40B4-BE49-F238E27FC236}">
                <a16:creationId xmlns:a16="http://schemas.microsoft.com/office/drawing/2014/main" id="{BB27D957-6975-CB8A-CA4E-113A3977D9CF}"/>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29818" y="0"/>
            <a:ext cx="18470217"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dirty="0"/>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8" name="Freeform 8"/>
          <p:cNvSpPr/>
          <p:nvPr/>
        </p:nvSpPr>
        <p:spPr>
          <a:xfrm>
            <a:off x="2163000" y="3875422"/>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3528" b="-18474"/>
            </a:stretch>
          </a:blipFill>
        </p:spPr>
        <p:txBody>
          <a:bodyPr/>
          <a:lstStyle/>
          <a:p>
            <a:endParaRPr lang="en-US" dirty="0"/>
          </a:p>
        </p:txBody>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lang="en-US" sz="2981" spc="29" dirty="0">
                <a:solidFill>
                  <a:srgbClr val="FFFFFF"/>
                </a:solidFill>
                <a:latin typeface="DM Sans Italics"/>
              </a:endParaRPr>
            </a:p>
          </p:txBody>
        </p:sp>
      </p:grpSp>
      <p:sp>
        <p:nvSpPr>
          <p:cNvPr id="12" name="TextBox 12"/>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rPr>
              <a:t>EXISTING SYSTEMS</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027572" y="3848918"/>
            <a:ext cx="8900334" cy="1723549"/>
          </a:xfrm>
          <a:prstGeom prst="rect">
            <a:avLst/>
          </a:prstGeom>
        </p:spPr>
        <p:txBody>
          <a:bodyPr lIns="0" tIns="0" rIns="0" bIns="0" rtlCol="0" anchor="t">
            <a:spAutoFit/>
          </a:bodyPr>
          <a:lstStyle/>
          <a:p>
            <a:pPr marL="427768" lvl="1" indent="-213884">
              <a:buFont typeface="Arial"/>
              <a:buChar char="•"/>
            </a:pPr>
            <a:r>
              <a:rPr lang="en-US" sz="2800" b="1" dirty="0"/>
              <a:t>Before the development of laptop price prediction models, the pricing of laptops was done using traditional methods such as cost-plus pricing, value-based pricing, competition based pricing, and psychological pricing</a:t>
            </a:r>
            <a:r>
              <a:rPr lang="en-US" sz="2400" b="1" spc="194" dirty="0">
                <a:solidFill>
                  <a:srgbClr val="231F20"/>
                </a:solidFill>
                <a:latin typeface="DM Sans"/>
              </a:rPr>
              <a:t>.</a:t>
            </a:r>
          </a:p>
        </p:txBody>
      </p:sp>
      <p:sp>
        <p:nvSpPr>
          <p:cNvPr id="17" name="Freeform 17"/>
          <p:cNvSpPr/>
          <p:nvPr/>
        </p:nvSpPr>
        <p:spPr>
          <a:xfrm>
            <a:off x="11410691" y="69370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6"/>
            <a:stretch>
              <a:fillRect t="-11039" b="-11039"/>
            </a:stretch>
          </a:blipFill>
        </p:spPr>
      </p:sp>
      <p:grpSp>
        <p:nvGrpSpPr>
          <p:cNvPr id="18" name="Group 18"/>
          <p:cNvGrpSpPr/>
          <p:nvPr/>
        </p:nvGrpSpPr>
        <p:grpSpPr>
          <a:xfrm>
            <a:off x="11410691" y="6504266"/>
            <a:ext cx="4473739" cy="636748"/>
            <a:chOff x="0" y="0"/>
            <a:chExt cx="1178269" cy="16770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20" name="TextBox 20"/>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lang="en-US" sz="2981" spc="29" dirty="0">
                <a:solidFill>
                  <a:srgbClr val="FFFFFF"/>
                </a:solidFill>
                <a:latin typeface="DM Sans Italics"/>
              </a:endParaRPr>
            </a:p>
          </p:txBody>
        </p:sp>
      </p:grpSp>
      <p:grpSp>
        <p:nvGrpSpPr>
          <p:cNvPr id="21" name="Group 21"/>
          <p:cNvGrpSpPr/>
          <p:nvPr/>
        </p:nvGrpSpPr>
        <p:grpSpPr>
          <a:xfrm>
            <a:off x="2179166" y="657206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a:solidFill>
                <a:srgbClr val="000000"/>
              </a:solidFill>
            </a:ln>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2510357" y="6828977"/>
            <a:ext cx="8512431" cy="1052917"/>
          </a:xfrm>
          <a:prstGeom prst="rect">
            <a:avLst/>
          </a:prstGeom>
        </p:spPr>
        <p:txBody>
          <a:bodyPr lIns="0" tIns="0" rIns="0" bIns="0" rtlCol="0" anchor="t">
            <a:spAutoFit/>
          </a:bodyPr>
          <a:lstStyle/>
          <a:p>
            <a:pPr marL="427768" lvl="1" indent="-213884">
              <a:lnSpc>
                <a:spcPts val="2734"/>
              </a:lnSpc>
              <a:buFont typeface="Arial"/>
              <a:buChar char="•"/>
            </a:pPr>
            <a:r>
              <a:rPr lang="en-US" sz="2800" b="1" dirty="0"/>
              <a:t>Cost-plus pricing involved adding a markup to the manufacturing cost of the laptop to determine the selling price.</a:t>
            </a:r>
            <a:endParaRPr lang="en-US" sz="2400" b="1" spc="194" dirty="0">
              <a:solidFill>
                <a:srgbClr val="231F20"/>
              </a:solidFill>
              <a:latin typeface="DM Sans"/>
            </a:endParaRPr>
          </a:p>
        </p:txBody>
      </p:sp>
      <p:sp>
        <p:nvSpPr>
          <p:cNvPr id="25" name="TextBox 24">
            <a:extLst>
              <a:ext uri="{FF2B5EF4-FFF2-40B4-BE49-F238E27FC236}">
                <a16:creationId xmlns:a16="http://schemas.microsoft.com/office/drawing/2014/main" id="{DD103572-4A28-FB64-6E35-F8EFB04789D5}"/>
              </a:ext>
            </a:extLst>
          </p:cNvPr>
          <p:cNvSpPr txBox="1"/>
          <p:nvPr/>
        </p:nvSpPr>
        <p:spPr>
          <a:xfrm>
            <a:off x="2589906" y="7974747"/>
            <a:ext cx="8512431" cy="706668"/>
          </a:xfrm>
          <a:prstGeom prst="rect">
            <a:avLst/>
          </a:prstGeom>
        </p:spPr>
        <p:txBody>
          <a:bodyPr lIns="0" tIns="0" rIns="0" bIns="0" rtlCol="0" anchor="t">
            <a:spAutoFit/>
          </a:bodyPr>
          <a:lstStyle/>
          <a:p>
            <a:pPr marL="427768" lvl="1" indent="-213884">
              <a:lnSpc>
                <a:spcPts val="2734"/>
              </a:lnSpc>
              <a:buFont typeface="Arial"/>
              <a:buChar char="•"/>
            </a:pPr>
            <a:r>
              <a:rPr lang="en-US" sz="2800" b="1" dirty="0"/>
              <a:t>Value-based pricing involved setting the price based on the perceived value of the laptop to the customer.</a:t>
            </a:r>
            <a:endParaRPr lang="en-US" sz="2800" b="1" spc="194" dirty="0">
              <a:solidFill>
                <a:srgbClr val="231F20"/>
              </a:solidFill>
              <a:latin typeface="DM Sans"/>
            </a:endParaRPr>
          </a:p>
        </p:txBody>
      </p:sp>
      <p:sp>
        <p:nvSpPr>
          <p:cNvPr id="29" name="Date Placeholder 28">
            <a:extLst>
              <a:ext uri="{FF2B5EF4-FFF2-40B4-BE49-F238E27FC236}">
                <a16:creationId xmlns:a16="http://schemas.microsoft.com/office/drawing/2014/main" id="{7AF1BE97-95C8-C0DD-6862-39BB19FB6868}"/>
              </a:ext>
            </a:extLst>
          </p:cNvPr>
          <p:cNvSpPr>
            <a:spLocks noGrp="1"/>
          </p:cNvSpPr>
          <p:nvPr>
            <p:ph type="dt" sz="half" idx="10"/>
          </p:nvPr>
        </p:nvSpPr>
        <p:spPr/>
        <p:txBody>
          <a:bodyPr/>
          <a:lstStyle/>
          <a:p>
            <a:fld id="{2F1C2D4C-BE8C-4DAA-8AF7-FE6B3D0F9BEC}" type="datetime1">
              <a:rPr lang="en-IN" smtClean="0"/>
              <a:t>14-07-2023</a:t>
            </a:fld>
            <a:endParaRPr lang="en-US" dirty="0"/>
          </a:p>
        </p:txBody>
      </p:sp>
      <p:sp>
        <p:nvSpPr>
          <p:cNvPr id="30" name="Footer Placeholder 29">
            <a:extLst>
              <a:ext uri="{FF2B5EF4-FFF2-40B4-BE49-F238E27FC236}">
                <a16:creationId xmlns:a16="http://schemas.microsoft.com/office/drawing/2014/main" id="{0C1B2263-C6E4-229C-2F19-16B189B07DE8}"/>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31" name="Slide Number Placeholder 30">
            <a:extLst>
              <a:ext uri="{FF2B5EF4-FFF2-40B4-BE49-F238E27FC236}">
                <a16:creationId xmlns:a16="http://schemas.microsoft.com/office/drawing/2014/main" id="{B2B6D23B-2B21-A82F-E4F4-612A5AA43358}"/>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12273"/>
            <a:ext cx="18288000" cy="10287000"/>
          </a:xfrm>
          <a:prstGeom prst="rect">
            <a:avLst/>
          </a:prstGeom>
        </p:spPr>
      </p:pic>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5"/>
            <a:stretch>
              <a:fillRect l="-42054" r="-79050"/>
            </a:stretch>
          </a:blipFill>
        </p:spPr>
        <p:txBody>
          <a:bodyPr/>
          <a:lstStyle/>
          <a:p>
            <a:endParaRPr lang="en-US" dirty="0"/>
          </a:p>
        </p:txBody>
      </p:sp>
      <p:sp>
        <p:nvSpPr>
          <p:cNvPr id="5" name="Freeform 5"/>
          <p:cNvSpPr/>
          <p:nvPr/>
        </p:nvSpPr>
        <p:spPr>
          <a:xfrm>
            <a:off x="8128310" y="7951780"/>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sp>
      <p:grpSp>
        <p:nvGrpSpPr>
          <p:cNvPr id="6" name="Group 6"/>
          <p:cNvGrpSpPr/>
          <p:nvPr/>
        </p:nvGrpSpPr>
        <p:grpSpPr>
          <a:xfrm>
            <a:off x="8283242" y="3226126"/>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8" name="TextBox 8"/>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9" name="Freeform 9"/>
          <p:cNvSpPr/>
          <p:nvPr/>
        </p:nvSpPr>
        <p:spPr>
          <a:xfrm rot="20051046">
            <a:off x="-8065314" y="-130001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1" name="TextBox 11"/>
          <p:cNvSpPr txBox="1"/>
          <p:nvPr/>
        </p:nvSpPr>
        <p:spPr>
          <a:xfrm>
            <a:off x="3399818" y="479919"/>
            <a:ext cx="7241638" cy="253915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Bold"/>
              </a:rPr>
              <a:t>PROBLEM STATEMENT</a:t>
            </a:r>
          </a:p>
        </p:txBody>
      </p:sp>
      <p:sp>
        <p:nvSpPr>
          <p:cNvPr id="14" name="TextBox 14"/>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dirty="0">
                <a:solidFill>
                  <a:srgbClr val="FDFBFB"/>
                </a:solidFill>
                <a:latin typeface="DM Sans Bold"/>
              </a:rPr>
              <a:t> Problem</a:t>
            </a:r>
          </a:p>
        </p:txBody>
      </p:sp>
      <p:sp>
        <p:nvSpPr>
          <p:cNvPr id="16" name="TextBox 13">
            <a:extLst>
              <a:ext uri="{FF2B5EF4-FFF2-40B4-BE49-F238E27FC236}">
                <a16:creationId xmlns:a16="http://schemas.microsoft.com/office/drawing/2014/main" id="{9A393093-F8A2-CBEE-5594-CC2DF10C3CA1}"/>
              </a:ext>
            </a:extLst>
          </p:cNvPr>
          <p:cNvSpPr txBox="1"/>
          <p:nvPr/>
        </p:nvSpPr>
        <p:spPr>
          <a:xfrm>
            <a:off x="448366" y="5276162"/>
            <a:ext cx="7727136" cy="2462213"/>
          </a:xfrm>
          <a:prstGeom prst="rect">
            <a:avLst/>
          </a:prstGeom>
        </p:spPr>
        <p:txBody>
          <a:bodyPr wrap="square" lIns="0" tIns="0" rIns="0" bIns="0" rtlCol="0" anchor="t">
            <a:spAutoFit/>
          </a:bodyPr>
          <a:lstStyle/>
          <a:p>
            <a:pPr marL="494517" lvl="1" indent="-247258">
              <a:buFont typeface="Arial"/>
              <a:buChar char="•"/>
            </a:pPr>
            <a:r>
              <a:rPr lang="en-US" sz="3200" dirty="0">
                <a:latin typeface="DM Sans" pitchFamily="2" charset="0"/>
              </a:rPr>
              <a:t>In order to buy a laptop, everybody is familiar with the confusion that arises when they are trying to determine their budget and the configuration they need.</a:t>
            </a:r>
            <a:endParaRPr lang="en-US" sz="3200" spc="224" dirty="0">
              <a:latin typeface="DM Sans"/>
            </a:endParaRPr>
          </a:p>
        </p:txBody>
      </p:sp>
      <p:sp>
        <p:nvSpPr>
          <p:cNvPr id="17" name="TextBox 13">
            <a:extLst>
              <a:ext uri="{FF2B5EF4-FFF2-40B4-BE49-F238E27FC236}">
                <a16:creationId xmlns:a16="http://schemas.microsoft.com/office/drawing/2014/main" id="{56A640BE-F0E4-F967-F00B-6261B7420699}"/>
              </a:ext>
            </a:extLst>
          </p:cNvPr>
          <p:cNvSpPr txBox="1"/>
          <p:nvPr/>
        </p:nvSpPr>
        <p:spPr>
          <a:xfrm>
            <a:off x="418202" y="3544855"/>
            <a:ext cx="7727136" cy="1477328"/>
          </a:xfrm>
          <a:prstGeom prst="rect">
            <a:avLst/>
          </a:prstGeom>
        </p:spPr>
        <p:txBody>
          <a:bodyPr wrap="square" lIns="0" tIns="0" rIns="0" bIns="0" rtlCol="0" anchor="t">
            <a:spAutoFit/>
          </a:bodyPr>
          <a:lstStyle/>
          <a:p>
            <a:pPr marL="494517" lvl="1" indent="-247258">
              <a:buFont typeface="Arial"/>
              <a:buChar char="•"/>
            </a:pPr>
            <a:r>
              <a:rPr lang="en-US" sz="3200" dirty="0">
                <a:latin typeface="DM Sans" pitchFamily="2" charset="0"/>
              </a:rPr>
              <a:t>It is commonly known that laptop use is widespread among educated people and students alike.</a:t>
            </a:r>
            <a:endParaRPr lang="en-US" sz="3200" spc="224" dirty="0">
              <a:latin typeface="DM Sans"/>
            </a:endParaRPr>
          </a:p>
        </p:txBody>
      </p:sp>
      <p:sp>
        <p:nvSpPr>
          <p:cNvPr id="18" name="TextBox 17">
            <a:extLst>
              <a:ext uri="{FF2B5EF4-FFF2-40B4-BE49-F238E27FC236}">
                <a16:creationId xmlns:a16="http://schemas.microsoft.com/office/drawing/2014/main" id="{88185F15-7445-4027-FA7A-D932E3974C79}"/>
              </a:ext>
            </a:extLst>
          </p:cNvPr>
          <p:cNvSpPr txBox="1"/>
          <p:nvPr/>
        </p:nvSpPr>
        <p:spPr>
          <a:xfrm>
            <a:off x="7153868" y="8274919"/>
            <a:ext cx="7532744" cy="584775"/>
          </a:xfrm>
          <a:prstGeom prst="rect">
            <a:avLst/>
          </a:prstGeom>
          <a:noFill/>
        </p:spPr>
        <p:txBody>
          <a:bodyPr wrap="square" rtlCol="0">
            <a:spAutoFit/>
          </a:bodyPr>
          <a:lstStyle/>
          <a:p>
            <a:r>
              <a:rPr lang="en-US" sz="3200" dirty="0">
                <a:latin typeface="DM Sans" pitchFamily="2" charset="0"/>
              </a:rPr>
              <a:t>  </a:t>
            </a:r>
            <a:endParaRPr lang="en-US" dirty="0"/>
          </a:p>
        </p:txBody>
      </p:sp>
      <p:sp>
        <p:nvSpPr>
          <p:cNvPr id="19" name="TextBox 13">
            <a:extLst>
              <a:ext uri="{FF2B5EF4-FFF2-40B4-BE49-F238E27FC236}">
                <a16:creationId xmlns:a16="http://schemas.microsoft.com/office/drawing/2014/main" id="{318671A8-AB32-1D81-376D-E4CE224E3E21}"/>
              </a:ext>
            </a:extLst>
          </p:cNvPr>
          <p:cNvSpPr txBox="1"/>
          <p:nvPr/>
        </p:nvSpPr>
        <p:spPr>
          <a:xfrm>
            <a:off x="561766" y="7858942"/>
            <a:ext cx="7727136" cy="1477328"/>
          </a:xfrm>
          <a:prstGeom prst="rect">
            <a:avLst/>
          </a:prstGeom>
        </p:spPr>
        <p:txBody>
          <a:bodyPr wrap="square" lIns="0" tIns="0" rIns="0" bIns="0" rtlCol="0" anchor="t">
            <a:spAutoFit/>
          </a:bodyPr>
          <a:lstStyle/>
          <a:p>
            <a:pPr marL="494517" lvl="1" indent="-247258">
              <a:buFont typeface="Arial"/>
              <a:buChar char="•"/>
            </a:pPr>
            <a:r>
              <a:rPr lang="en-US" sz="3200" dirty="0">
                <a:latin typeface="DM Sans" pitchFamily="2" charset="0"/>
              </a:rPr>
              <a:t>As a result, this became a problem that needed to be resolved to move forward.</a:t>
            </a:r>
          </a:p>
        </p:txBody>
      </p:sp>
      <p:sp>
        <p:nvSpPr>
          <p:cNvPr id="20" name="Date Placeholder 19">
            <a:extLst>
              <a:ext uri="{FF2B5EF4-FFF2-40B4-BE49-F238E27FC236}">
                <a16:creationId xmlns:a16="http://schemas.microsoft.com/office/drawing/2014/main" id="{7EC5DA5C-99D9-DAEA-59F7-910ADCC1A97E}"/>
              </a:ext>
            </a:extLst>
          </p:cNvPr>
          <p:cNvSpPr>
            <a:spLocks noGrp="1"/>
          </p:cNvSpPr>
          <p:nvPr>
            <p:ph type="dt" sz="half" idx="10"/>
          </p:nvPr>
        </p:nvSpPr>
        <p:spPr/>
        <p:txBody>
          <a:bodyPr/>
          <a:lstStyle/>
          <a:p>
            <a:fld id="{C376BB90-CDE7-4083-8C1D-0A713B5390DD}" type="datetime1">
              <a:rPr lang="en-IN" smtClean="0"/>
              <a:t>14-07-2023</a:t>
            </a:fld>
            <a:endParaRPr lang="en-US" dirty="0"/>
          </a:p>
        </p:txBody>
      </p:sp>
      <p:sp>
        <p:nvSpPr>
          <p:cNvPr id="21" name="Footer Placeholder 20">
            <a:extLst>
              <a:ext uri="{FF2B5EF4-FFF2-40B4-BE49-F238E27FC236}">
                <a16:creationId xmlns:a16="http://schemas.microsoft.com/office/drawing/2014/main" id="{878D7AD8-44D4-BFBC-19B0-A6C6335D6E9F}"/>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22" name="Slide Number Placeholder 21">
            <a:extLst>
              <a:ext uri="{FF2B5EF4-FFF2-40B4-BE49-F238E27FC236}">
                <a16:creationId xmlns:a16="http://schemas.microsoft.com/office/drawing/2014/main" id="{C66F4260-E126-4406-416D-A91C6B802615}"/>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227223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1" y="0"/>
            <a:ext cx="18288000" cy="10287000"/>
          </a:xfrm>
          <a:prstGeom prst="rect">
            <a:avLst/>
          </a:prstGeom>
        </p:spPr>
      </p:pic>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2590800" y="2811406"/>
            <a:ext cx="3592662" cy="1021062"/>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r>
              <a:rPr lang="en-US" sz="6000" dirty="0">
                <a:solidFill>
                  <a:schemeClr val="bg1"/>
                </a:solidFill>
              </a:rPr>
              <a:t>    </a:t>
            </a:r>
            <a:r>
              <a:rPr lang="en-US" sz="6600" b="1" dirty="0">
                <a:solidFill>
                  <a:schemeClr val="bg1"/>
                </a:solidFill>
              </a:rPr>
              <a:t>GOAL</a:t>
            </a:r>
            <a:r>
              <a:rPr lang="en-US" sz="6000" dirty="0">
                <a:solidFill>
                  <a:schemeClr val="bg1"/>
                </a:solidFill>
              </a:rPr>
              <a:t> </a:t>
            </a:r>
          </a:p>
        </p:txBody>
      </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GOALS AND OBJECTIVES</a:t>
            </a:r>
          </a:p>
        </p:txBody>
      </p:sp>
      <p:sp>
        <p:nvSpPr>
          <p:cNvPr id="14" name="TextBox 14"/>
          <p:cNvSpPr txBox="1"/>
          <p:nvPr/>
        </p:nvSpPr>
        <p:spPr>
          <a:xfrm>
            <a:off x="358465" y="3962216"/>
            <a:ext cx="7306594" cy="2462213"/>
          </a:xfrm>
          <a:prstGeom prst="rect">
            <a:avLst/>
          </a:prstGeom>
        </p:spPr>
        <p:txBody>
          <a:bodyPr wrap="square" lIns="0" tIns="0" rIns="0" bIns="0" rtlCol="0" anchor="t">
            <a:spAutoFit/>
          </a:bodyPr>
          <a:lstStyle/>
          <a:p>
            <a:pPr marL="0" lvl="0" indent="0" algn="ctr">
              <a:spcBef>
                <a:spcPts val="200"/>
              </a:spcBef>
            </a:pPr>
            <a:r>
              <a:rPr lang="en-US" sz="4000" spc="197" dirty="0">
                <a:solidFill>
                  <a:srgbClr val="231F20"/>
                </a:solidFill>
                <a:latin typeface="DM Sans"/>
              </a:rPr>
              <a:t>To Build a Machine Learning Model to predict the price of the laptop based on their specifications  </a:t>
            </a:r>
            <a:endParaRPr lang="en-US" sz="3600" spc="197" dirty="0">
              <a:solidFill>
                <a:srgbClr val="231F20"/>
              </a:solidFill>
              <a:latin typeface="DM Sans"/>
            </a:endParaRPr>
          </a:p>
        </p:txBody>
      </p:sp>
      <p:grpSp>
        <p:nvGrpSpPr>
          <p:cNvPr id="19" name="Group 19"/>
          <p:cNvGrpSpPr/>
          <p:nvPr/>
        </p:nvGrpSpPr>
        <p:grpSpPr>
          <a:xfrm>
            <a:off x="10620332" y="2440783"/>
            <a:ext cx="5438243" cy="4725552"/>
            <a:chOff x="-439" y="-57150"/>
            <a:chExt cx="915403" cy="869950"/>
          </a:xfrm>
        </p:grpSpPr>
        <p:sp>
          <p:nvSpPr>
            <p:cNvPr id="20" name="Freeform 20"/>
            <p:cNvSpPr/>
            <p:nvPr/>
          </p:nvSpPr>
          <p:spPr>
            <a:xfrm>
              <a:off x="-439" y="0"/>
              <a:ext cx="915403" cy="207328"/>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r>
                <a:rPr lang="en-US" sz="6000" b="1" dirty="0">
                  <a:solidFill>
                    <a:schemeClr val="bg1"/>
                  </a:solidFill>
                </a:rPr>
                <a:t>    </a:t>
              </a:r>
              <a:r>
                <a:rPr lang="en-US" sz="6600" b="1" dirty="0">
                  <a:solidFill>
                    <a:schemeClr val="bg1"/>
                  </a:solidFill>
                </a:rPr>
                <a:t>OBJECTIVES</a:t>
              </a:r>
              <a:endParaRPr lang="en-US" sz="6000" b="1" dirty="0">
                <a:solidFill>
                  <a:schemeClr val="bg1"/>
                </a:solidFill>
              </a:endParaRPr>
            </a:p>
          </p:txBody>
        </p:sp>
        <p:sp>
          <p:nvSpPr>
            <p:cNvPr id="21" name="TextBox 2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lang="en-US" sz="2981" spc="29" dirty="0">
                <a:solidFill>
                  <a:srgbClr val="FFFFFF"/>
                </a:solidFill>
                <a:latin typeface="DM Sans Bold"/>
              </a:endParaRPr>
            </a:p>
          </p:txBody>
        </p:sp>
      </p:grpSp>
      <p:sp>
        <p:nvSpPr>
          <p:cNvPr id="22" name="TextBox 22"/>
          <p:cNvSpPr txBox="1"/>
          <p:nvPr/>
        </p:nvSpPr>
        <p:spPr>
          <a:xfrm>
            <a:off x="10620333" y="3932578"/>
            <a:ext cx="6282254" cy="3077766"/>
          </a:xfrm>
          <a:prstGeom prst="rect">
            <a:avLst/>
          </a:prstGeom>
        </p:spPr>
        <p:txBody>
          <a:bodyPr wrap="square" lIns="0" tIns="0" rIns="0" bIns="0" rtlCol="0" anchor="t">
            <a:spAutoFit/>
          </a:bodyPr>
          <a:lstStyle/>
          <a:p>
            <a:pPr marL="0" lvl="0" indent="0" algn="ctr">
              <a:spcBef>
                <a:spcPct val="0"/>
              </a:spcBef>
            </a:pPr>
            <a:r>
              <a:rPr lang="en-US" sz="4000" spc="197" dirty="0">
                <a:solidFill>
                  <a:srgbClr val="231F20"/>
                </a:solidFill>
                <a:latin typeface="DM Sans"/>
              </a:rPr>
              <a:t>To Optimize the model performance by using feature engineering and various machine learning algorithms</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Date Placeholder 15">
            <a:extLst>
              <a:ext uri="{FF2B5EF4-FFF2-40B4-BE49-F238E27FC236}">
                <a16:creationId xmlns:a16="http://schemas.microsoft.com/office/drawing/2014/main" id="{570D7008-D405-4D3F-DC38-96949EC5ED47}"/>
              </a:ext>
            </a:extLst>
          </p:cNvPr>
          <p:cNvSpPr>
            <a:spLocks noGrp="1"/>
          </p:cNvSpPr>
          <p:nvPr>
            <p:ph type="dt" sz="half" idx="10"/>
          </p:nvPr>
        </p:nvSpPr>
        <p:spPr/>
        <p:txBody>
          <a:bodyPr/>
          <a:lstStyle/>
          <a:p>
            <a:fld id="{7AF27568-8D8A-478B-92DE-EC6EAB65286B}" type="datetime1">
              <a:rPr lang="en-IN" smtClean="0"/>
              <a:t>14-07-2023</a:t>
            </a:fld>
            <a:endParaRPr lang="en-US" dirty="0"/>
          </a:p>
        </p:txBody>
      </p:sp>
      <p:sp>
        <p:nvSpPr>
          <p:cNvPr id="17" name="Footer Placeholder 16">
            <a:extLst>
              <a:ext uri="{FF2B5EF4-FFF2-40B4-BE49-F238E27FC236}">
                <a16:creationId xmlns:a16="http://schemas.microsoft.com/office/drawing/2014/main" id="{C68BAC0F-F32A-FC5E-F3AA-F6127B63FF4F}"/>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18" name="Slide Number Placeholder 17">
            <a:extLst>
              <a:ext uri="{FF2B5EF4-FFF2-40B4-BE49-F238E27FC236}">
                <a16:creationId xmlns:a16="http://schemas.microsoft.com/office/drawing/2014/main" id="{C635AA87-149F-6F58-0F27-649FBD6DA5FD}"/>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23148" y="18222"/>
            <a:ext cx="18288000" cy="10287000"/>
          </a:xfrm>
          <a:prstGeom prst="rect">
            <a:avLst/>
          </a:prstGeom>
        </p:spPr>
      </p:pic>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5"/>
            <a:stretch>
              <a:fillRect l="-42054" r="-79050"/>
            </a:stretch>
          </a:blipFill>
        </p:spPr>
        <p:txBody>
          <a:bodyPr/>
          <a:lstStyle/>
          <a:p>
            <a:endParaRPr lang="en-US" dirty="0"/>
          </a:p>
        </p:txBody>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sp>
      <p:grpSp>
        <p:nvGrpSpPr>
          <p:cNvPr id="6" name="Group 6"/>
          <p:cNvGrpSpPr/>
          <p:nvPr/>
        </p:nvGrpSpPr>
        <p:grpSpPr>
          <a:xfrm>
            <a:off x="8283242" y="3226126"/>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8" name="TextBox 8"/>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9" name="Freeform 9"/>
          <p:cNvSpPr/>
          <p:nvPr/>
        </p:nvSpPr>
        <p:spPr>
          <a:xfrm rot="20051046">
            <a:off x="-8065314" y="-130001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1" name="TextBox 11"/>
          <p:cNvSpPr txBox="1"/>
          <p:nvPr/>
        </p:nvSpPr>
        <p:spPr>
          <a:xfrm>
            <a:off x="3089497" y="536174"/>
            <a:ext cx="7241638" cy="253915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Bold"/>
              </a:rPr>
              <a:t>PROPOSED SYSTEM</a:t>
            </a:r>
          </a:p>
        </p:txBody>
      </p:sp>
      <p:sp>
        <p:nvSpPr>
          <p:cNvPr id="12" name="TextBox 12"/>
          <p:cNvSpPr txBox="1"/>
          <p:nvPr/>
        </p:nvSpPr>
        <p:spPr>
          <a:xfrm>
            <a:off x="326270" y="3440538"/>
            <a:ext cx="7676107" cy="1661993"/>
          </a:xfrm>
          <a:prstGeom prst="rect">
            <a:avLst/>
          </a:prstGeom>
        </p:spPr>
        <p:txBody>
          <a:bodyPr wrap="square" lIns="0" tIns="0" rIns="0" bIns="0" rtlCol="0" anchor="t">
            <a:spAutoFit/>
          </a:bodyPr>
          <a:lstStyle/>
          <a:p>
            <a:pPr marL="494517" lvl="1" indent="-247258">
              <a:buFont typeface="Arial"/>
              <a:buChar char="•"/>
            </a:pPr>
            <a:r>
              <a:rPr lang="en-US" sz="3600" dirty="0"/>
              <a:t>To achieve this, we will collect a dataset consisting of various features of laptops.</a:t>
            </a:r>
            <a:endParaRPr lang="en-US" sz="3200" spc="224" dirty="0">
              <a:solidFill>
                <a:srgbClr val="231F20"/>
              </a:solidFill>
              <a:latin typeface="DM Sans"/>
            </a:endParaRPr>
          </a:p>
        </p:txBody>
      </p:sp>
      <p:sp>
        <p:nvSpPr>
          <p:cNvPr id="13" name="TextBox 13"/>
          <p:cNvSpPr txBox="1"/>
          <p:nvPr/>
        </p:nvSpPr>
        <p:spPr>
          <a:xfrm>
            <a:off x="326269" y="5028991"/>
            <a:ext cx="7727136" cy="2215991"/>
          </a:xfrm>
          <a:prstGeom prst="rect">
            <a:avLst/>
          </a:prstGeom>
        </p:spPr>
        <p:txBody>
          <a:bodyPr wrap="square" lIns="0" tIns="0" rIns="0" bIns="0" rtlCol="0" anchor="t">
            <a:spAutoFit/>
          </a:bodyPr>
          <a:lstStyle/>
          <a:p>
            <a:pPr marL="494517" lvl="1" indent="-247258">
              <a:buFont typeface="Arial"/>
              <a:buChar char="•"/>
            </a:pPr>
            <a:r>
              <a:rPr lang="en-US" sz="3600" dirty="0"/>
              <a:t>We will use various machine learning algorithms such as Linear Regression, Random Forest, and XG Boost to train our model on the dataset.</a:t>
            </a:r>
            <a:endParaRPr lang="en-US" sz="3200" spc="224" dirty="0">
              <a:solidFill>
                <a:srgbClr val="231F20"/>
              </a:solidFill>
              <a:latin typeface="DM Sans"/>
            </a:endParaRPr>
          </a:p>
        </p:txBody>
      </p:sp>
      <p:sp>
        <p:nvSpPr>
          <p:cNvPr id="14" name="TextBox 14"/>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dirty="0">
                <a:solidFill>
                  <a:srgbClr val="FDFBFB"/>
                </a:solidFill>
                <a:latin typeface="DM Sans Bold"/>
              </a:rPr>
              <a:t> SYSTEM</a:t>
            </a:r>
          </a:p>
        </p:txBody>
      </p:sp>
      <p:sp>
        <p:nvSpPr>
          <p:cNvPr id="15" name="TextBox 13">
            <a:extLst>
              <a:ext uri="{FF2B5EF4-FFF2-40B4-BE49-F238E27FC236}">
                <a16:creationId xmlns:a16="http://schemas.microsoft.com/office/drawing/2014/main" id="{8497698F-E6DF-C859-3CC4-E30D3E498AD1}"/>
              </a:ext>
            </a:extLst>
          </p:cNvPr>
          <p:cNvSpPr txBox="1"/>
          <p:nvPr/>
        </p:nvSpPr>
        <p:spPr>
          <a:xfrm>
            <a:off x="300755" y="7324762"/>
            <a:ext cx="7727136" cy="2769989"/>
          </a:xfrm>
          <a:prstGeom prst="rect">
            <a:avLst/>
          </a:prstGeom>
        </p:spPr>
        <p:txBody>
          <a:bodyPr wrap="square" lIns="0" tIns="0" rIns="0" bIns="0" rtlCol="0" anchor="t">
            <a:spAutoFit/>
          </a:bodyPr>
          <a:lstStyle/>
          <a:p>
            <a:pPr marL="494517" lvl="1" indent="-247258">
              <a:buFont typeface="Arial"/>
              <a:buChar char="•"/>
            </a:pPr>
            <a:r>
              <a:rPr lang="en-US" sz="3600" dirty="0"/>
              <a:t>After training the model, we will evaluate its performance by using various evaluation metrics such as mean squared error (MSE) and </a:t>
            </a:r>
          </a:p>
          <a:p>
            <a:pPr marL="247259" lvl="1"/>
            <a:r>
              <a:rPr lang="en-US" sz="3600" dirty="0"/>
              <a:t>  R-squared score.</a:t>
            </a:r>
            <a:endParaRPr lang="en-US" sz="3200" spc="224" dirty="0">
              <a:solidFill>
                <a:srgbClr val="231F20"/>
              </a:solidFill>
              <a:latin typeface="DM Sans"/>
            </a:endParaRPr>
          </a:p>
        </p:txBody>
      </p:sp>
      <p:sp>
        <p:nvSpPr>
          <p:cNvPr id="19" name="Date Placeholder 18">
            <a:extLst>
              <a:ext uri="{FF2B5EF4-FFF2-40B4-BE49-F238E27FC236}">
                <a16:creationId xmlns:a16="http://schemas.microsoft.com/office/drawing/2014/main" id="{A0616E97-219A-F806-AFE4-F584D346B2BD}"/>
              </a:ext>
            </a:extLst>
          </p:cNvPr>
          <p:cNvSpPr>
            <a:spLocks noGrp="1"/>
          </p:cNvSpPr>
          <p:nvPr>
            <p:ph type="dt" sz="half" idx="10"/>
          </p:nvPr>
        </p:nvSpPr>
        <p:spPr/>
        <p:txBody>
          <a:bodyPr/>
          <a:lstStyle/>
          <a:p>
            <a:fld id="{952C0982-CC4F-4CE9-AC21-0A0B6679451B}" type="datetime1">
              <a:rPr lang="en-IN" smtClean="0"/>
              <a:t>14-07-2023</a:t>
            </a:fld>
            <a:endParaRPr lang="en-US" dirty="0"/>
          </a:p>
        </p:txBody>
      </p:sp>
      <p:sp>
        <p:nvSpPr>
          <p:cNvPr id="20" name="Footer Placeholder 19">
            <a:extLst>
              <a:ext uri="{FF2B5EF4-FFF2-40B4-BE49-F238E27FC236}">
                <a16:creationId xmlns:a16="http://schemas.microsoft.com/office/drawing/2014/main" id="{3D463AA1-8BCC-AECE-1282-589A6E5452D5}"/>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21" name="Slide Number Placeholder 20">
            <a:extLst>
              <a:ext uri="{FF2B5EF4-FFF2-40B4-BE49-F238E27FC236}">
                <a16:creationId xmlns:a16="http://schemas.microsoft.com/office/drawing/2014/main" id="{25406E67-F039-8558-C3EB-661B76A99964}"/>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9047" y="0"/>
            <a:ext cx="18288000" cy="10287000"/>
          </a:xfrm>
          <a:prstGeom prst="rect">
            <a:avLst/>
          </a:prstGeom>
        </p:spPr>
      </p:pic>
      <p:grpSp>
        <p:nvGrpSpPr>
          <p:cNvPr id="3" name="Group 3"/>
          <p:cNvGrpSpPr/>
          <p:nvPr/>
        </p:nvGrpSpPr>
        <p:grpSpPr>
          <a:xfrm>
            <a:off x="1" y="-190500"/>
            <a:ext cx="18297046" cy="3570489"/>
            <a:chOff x="0" y="-19050"/>
            <a:chExt cx="4816592" cy="83185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dirty="0"/>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761485" y="-3162300"/>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2" name="TextBox 12"/>
          <p:cNvSpPr txBox="1"/>
          <p:nvPr/>
        </p:nvSpPr>
        <p:spPr>
          <a:xfrm>
            <a:off x="3486034" y="1207953"/>
            <a:ext cx="10906040" cy="1349947"/>
          </a:xfrm>
          <a:prstGeom prst="rect">
            <a:avLst/>
          </a:prstGeom>
        </p:spPr>
        <p:txBody>
          <a:bodyPr lIns="0" tIns="0" rIns="0" bIns="0" rtlCol="0" anchor="t">
            <a:spAutoFit/>
          </a:bodyPr>
          <a:lstStyle/>
          <a:p>
            <a:pPr algn="ctr">
              <a:lnSpc>
                <a:spcPts val="11082"/>
              </a:lnSpc>
            </a:pPr>
            <a:r>
              <a:rPr lang="en-US" sz="8030" spc="786" dirty="0">
                <a:solidFill>
                  <a:srgbClr val="FFFFFF"/>
                </a:solidFill>
                <a:latin typeface="Oswald Bold"/>
              </a:rPr>
              <a:t>DATA SET</a:t>
            </a:r>
          </a:p>
        </p:txBody>
      </p:sp>
      <p:pic>
        <p:nvPicPr>
          <p:cNvPr id="27" name="Picture 26">
            <a:extLst>
              <a:ext uri="{FF2B5EF4-FFF2-40B4-BE49-F238E27FC236}">
                <a16:creationId xmlns:a16="http://schemas.microsoft.com/office/drawing/2014/main" id="{9115F86B-2EA4-19E0-EACE-83EAC2173CE2}"/>
              </a:ext>
            </a:extLst>
          </p:cNvPr>
          <p:cNvPicPr>
            <a:picLocks noChangeAspect="1"/>
          </p:cNvPicPr>
          <p:nvPr/>
        </p:nvPicPr>
        <p:blipFill>
          <a:blip r:embed="rId5"/>
          <a:stretch>
            <a:fillRect/>
          </a:stretch>
        </p:blipFill>
        <p:spPr>
          <a:xfrm>
            <a:off x="67918" y="3379990"/>
            <a:ext cx="17830800" cy="6044304"/>
          </a:xfrm>
          <a:prstGeom prst="rect">
            <a:avLst/>
          </a:prstGeom>
        </p:spPr>
      </p:pic>
      <p:sp>
        <p:nvSpPr>
          <p:cNvPr id="11" name="Date Placeholder 10">
            <a:extLst>
              <a:ext uri="{FF2B5EF4-FFF2-40B4-BE49-F238E27FC236}">
                <a16:creationId xmlns:a16="http://schemas.microsoft.com/office/drawing/2014/main" id="{9803C387-FE95-D916-F7D0-4945974C8F00}"/>
              </a:ext>
            </a:extLst>
          </p:cNvPr>
          <p:cNvSpPr>
            <a:spLocks noGrp="1"/>
          </p:cNvSpPr>
          <p:nvPr>
            <p:ph type="dt" sz="half" idx="10"/>
          </p:nvPr>
        </p:nvSpPr>
        <p:spPr/>
        <p:txBody>
          <a:bodyPr/>
          <a:lstStyle/>
          <a:p>
            <a:fld id="{A60B2714-A3B4-4C14-A8FA-8837904C72C9}" type="datetime1">
              <a:rPr lang="en-IN" smtClean="0"/>
              <a:t>14-07-2023</a:t>
            </a:fld>
            <a:endParaRPr lang="en-US" dirty="0"/>
          </a:p>
        </p:txBody>
      </p:sp>
      <p:sp>
        <p:nvSpPr>
          <p:cNvPr id="13" name="Footer Placeholder 12">
            <a:extLst>
              <a:ext uri="{FF2B5EF4-FFF2-40B4-BE49-F238E27FC236}">
                <a16:creationId xmlns:a16="http://schemas.microsoft.com/office/drawing/2014/main" id="{3DEAA6D6-56BA-227D-D2E9-E51D6D9D0BAB}"/>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14" name="Slide Number Placeholder 13">
            <a:extLst>
              <a:ext uri="{FF2B5EF4-FFF2-40B4-BE49-F238E27FC236}">
                <a16:creationId xmlns:a16="http://schemas.microsoft.com/office/drawing/2014/main" id="{818FA11A-C8DE-2243-FDB0-1F0A6DFE6BDC}"/>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269826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rot="8052760">
            <a:off x="-6701726" y="-10948731"/>
            <a:ext cx="15841853" cy="15452850"/>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4876800" y="1390781"/>
            <a:ext cx="8077200" cy="1576970"/>
          </a:xfrm>
          <a:prstGeom prst="rect">
            <a:avLst/>
          </a:prstGeom>
        </p:spPr>
        <p:txBody>
          <a:bodyPr wrap="square" lIns="0" tIns="0" rIns="0" bIns="0" rtlCol="0" anchor="t">
            <a:spAutoFit/>
          </a:bodyPr>
          <a:lstStyle/>
          <a:p>
            <a:pPr>
              <a:lnSpc>
                <a:spcPts val="13948"/>
              </a:lnSpc>
            </a:pPr>
            <a:r>
              <a:rPr lang="en-US" sz="8000" spc="990" dirty="0">
                <a:solidFill>
                  <a:srgbClr val="FFFFFF"/>
                </a:solidFill>
                <a:latin typeface="Oswald Bold"/>
              </a:rPr>
              <a:t> METHODOLOGY</a:t>
            </a:r>
          </a:p>
        </p:txBody>
      </p:sp>
      <p:sp>
        <p:nvSpPr>
          <p:cNvPr id="4" name="Freeform 4"/>
          <p:cNvSpPr/>
          <p:nvPr/>
        </p:nvSpPr>
        <p:spPr>
          <a:xfrm rot="1422125">
            <a:off x="13263210" y="258472"/>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5">
            <a:extLst>
              <a:ext uri="{FF2B5EF4-FFF2-40B4-BE49-F238E27FC236}">
                <a16:creationId xmlns:a16="http://schemas.microsoft.com/office/drawing/2014/main" id="{19DE0AF6-A7C1-8F32-3106-861A671EFB27}"/>
              </a:ext>
            </a:extLst>
          </p:cNvPr>
          <p:cNvSpPr txBox="1"/>
          <p:nvPr/>
        </p:nvSpPr>
        <p:spPr>
          <a:xfrm>
            <a:off x="2133600" y="3400692"/>
            <a:ext cx="11734800" cy="4985596"/>
          </a:xfrm>
          <a:prstGeom prst="rect">
            <a:avLst/>
          </a:prstGeom>
        </p:spPr>
        <p:txBody>
          <a:bodyPr wrap="square" lIns="0" tIns="0" rIns="0" bIns="0" rtlCol="0" anchor="t">
            <a:spAutoFit/>
          </a:bodyPr>
          <a:lstStyle/>
          <a:p>
            <a:pPr marL="457200" indent="-457200" algn="l">
              <a:lnSpc>
                <a:spcPct val="150000"/>
              </a:lnSpc>
              <a:buFont typeface="Wingdings" panose="05000000000000000000" pitchFamily="2" charset="2"/>
              <a:buChar char="Ø"/>
            </a:pPr>
            <a:r>
              <a:rPr lang="en-US" sz="4400" spc="284" dirty="0">
                <a:solidFill>
                  <a:srgbClr val="F5FFF5"/>
                </a:solidFill>
                <a:latin typeface="DM Sans"/>
              </a:rPr>
              <a:t> DATA CLEANING </a:t>
            </a:r>
          </a:p>
          <a:p>
            <a:pPr marL="457200" indent="-457200" algn="l">
              <a:lnSpc>
                <a:spcPct val="150000"/>
              </a:lnSpc>
              <a:buFont typeface="Wingdings" panose="05000000000000000000" pitchFamily="2" charset="2"/>
              <a:buChar char="Ø"/>
            </a:pPr>
            <a:r>
              <a:rPr lang="en-US" sz="4400" spc="284" dirty="0">
                <a:solidFill>
                  <a:srgbClr val="F5FFF5"/>
                </a:solidFill>
                <a:latin typeface="DM Sans"/>
              </a:rPr>
              <a:t> EXPLORARTORY DATA ANALYSIS(EDA)</a:t>
            </a:r>
          </a:p>
          <a:p>
            <a:pPr marL="457200" indent="-457200" algn="l">
              <a:lnSpc>
                <a:spcPct val="150000"/>
              </a:lnSpc>
              <a:buFont typeface="Wingdings" panose="05000000000000000000" pitchFamily="2" charset="2"/>
              <a:buChar char="Ø"/>
            </a:pPr>
            <a:r>
              <a:rPr lang="en-US" sz="4400" spc="284" dirty="0">
                <a:solidFill>
                  <a:srgbClr val="F5FFF5"/>
                </a:solidFill>
                <a:latin typeface="DM Sans"/>
              </a:rPr>
              <a:t> FEATURE ENGINEERING</a:t>
            </a:r>
          </a:p>
          <a:p>
            <a:pPr marL="457200" indent="-457200">
              <a:lnSpc>
                <a:spcPct val="150000"/>
              </a:lnSpc>
              <a:buFont typeface="Wingdings" panose="05000000000000000000" pitchFamily="2" charset="2"/>
              <a:buChar char="Ø"/>
            </a:pPr>
            <a:r>
              <a:rPr lang="en-US" sz="4400" spc="284" dirty="0">
                <a:solidFill>
                  <a:srgbClr val="F5FFF5"/>
                </a:solidFill>
                <a:latin typeface="DM Sans"/>
              </a:rPr>
              <a:t> MODELLING</a:t>
            </a:r>
          </a:p>
          <a:p>
            <a:pPr marL="457200" indent="-457200">
              <a:lnSpc>
                <a:spcPct val="150000"/>
              </a:lnSpc>
              <a:buFont typeface="Wingdings" panose="05000000000000000000" pitchFamily="2" charset="2"/>
              <a:buChar char="Ø"/>
            </a:pPr>
            <a:r>
              <a:rPr lang="en-US" sz="4400" spc="284" dirty="0">
                <a:solidFill>
                  <a:srgbClr val="F5FFF5"/>
                </a:solidFill>
                <a:latin typeface="DM Sans"/>
              </a:rPr>
              <a:t> WEBSITE / USER INTERFACE</a:t>
            </a:r>
          </a:p>
        </p:txBody>
      </p:sp>
      <p:sp>
        <p:nvSpPr>
          <p:cNvPr id="8" name="Date Placeholder 7">
            <a:extLst>
              <a:ext uri="{FF2B5EF4-FFF2-40B4-BE49-F238E27FC236}">
                <a16:creationId xmlns:a16="http://schemas.microsoft.com/office/drawing/2014/main" id="{80936199-0940-8C47-6A10-61A536B8DE2F}"/>
              </a:ext>
            </a:extLst>
          </p:cNvPr>
          <p:cNvSpPr>
            <a:spLocks noGrp="1"/>
          </p:cNvSpPr>
          <p:nvPr>
            <p:ph type="dt" sz="half" idx="10"/>
          </p:nvPr>
        </p:nvSpPr>
        <p:spPr/>
        <p:txBody>
          <a:bodyPr/>
          <a:lstStyle/>
          <a:p>
            <a:fld id="{750DFCC3-05F8-44CB-B164-D9C391F20214}" type="datetime1">
              <a:rPr lang="en-IN" smtClean="0"/>
              <a:t>14-07-2023</a:t>
            </a:fld>
            <a:endParaRPr lang="en-US" dirty="0"/>
          </a:p>
        </p:txBody>
      </p:sp>
      <p:sp>
        <p:nvSpPr>
          <p:cNvPr id="10" name="Footer Placeholder 9">
            <a:extLst>
              <a:ext uri="{FF2B5EF4-FFF2-40B4-BE49-F238E27FC236}">
                <a16:creationId xmlns:a16="http://schemas.microsoft.com/office/drawing/2014/main" id="{C66FA964-86D2-5C22-0D6F-A4C60A9DC297}"/>
              </a:ext>
            </a:extLst>
          </p:cNvPr>
          <p:cNvSpPr>
            <a:spLocks noGrp="1"/>
          </p:cNvSpPr>
          <p:nvPr>
            <p:ph type="ftr" sz="quarter" idx="11"/>
          </p:nvPr>
        </p:nvSpPr>
        <p:spPr/>
        <p:txBody>
          <a:bodyPr/>
          <a:lstStyle/>
          <a:p>
            <a:r>
              <a:rPr lang="en-US"/>
              <a:t>Department of Artificial Intelligence and Data Science</a:t>
            </a:r>
            <a:endParaRPr lang="en-US" dirty="0"/>
          </a:p>
        </p:txBody>
      </p:sp>
      <p:sp>
        <p:nvSpPr>
          <p:cNvPr id="11" name="Slide Number Placeholder 10">
            <a:extLst>
              <a:ext uri="{FF2B5EF4-FFF2-40B4-BE49-F238E27FC236}">
                <a16:creationId xmlns:a16="http://schemas.microsoft.com/office/drawing/2014/main" id="{C7FCEDF8-5A12-CD87-9FD0-701D544974E3}"/>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789</Words>
  <Application>Microsoft Office PowerPoint</Application>
  <PresentationFormat>Custom</PresentationFormat>
  <Paragraphs>160</Paragraphs>
  <Slides>17</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Montserrat Classic Bold</vt:lpstr>
      <vt:lpstr>Wingdings</vt:lpstr>
      <vt:lpstr>DM Sans</vt:lpstr>
      <vt:lpstr>Oswald</vt:lpstr>
      <vt:lpstr>Arial</vt:lpstr>
      <vt:lpstr>DM Sans Bold</vt:lpstr>
      <vt:lpstr>Oswald Bold</vt:lpstr>
      <vt:lpstr>Oswald Bold Italics</vt:lpstr>
      <vt:lpstr>Helvetica Neue</vt:lpstr>
      <vt:lpstr>Montserrat Light</vt:lpstr>
      <vt:lpstr>Calibri</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LENOVO</dc:creator>
  <cp:lastModifiedBy>Kamuni Akhil</cp:lastModifiedBy>
  <cp:revision>13</cp:revision>
  <dcterms:created xsi:type="dcterms:W3CDTF">2006-08-16T00:00:00Z</dcterms:created>
  <dcterms:modified xsi:type="dcterms:W3CDTF">2023-07-14T06:55:57Z</dcterms:modified>
  <dc:identifier>DAFmjTOBqpg</dc:identifier>
</cp:coreProperties>
</file>